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17"/>
  </p:notesMasterIdLst>
  <p:sldIdLst>
    <p:sldId id="288" r:id="rId2"/>
    <p:sldId id="316" r:id="rId3"/>
    <p:sldId id="317" r:id="rId4"/>
    <p:sldId id="318" r:id="rId5"/>
    <p:sldId id="315" r:id="rId6"/>
    <p:sldId id="289" r:id="rId7"/>
    <p:sldId id="282" r:id="rId8"/>
    <p:sldId id="283" r:id="rId9"/>
    <p:sldId id="293" r:id="rId10"/>
    <p:sldId id="290" r:id="rId11"/>
    <p:sldId id="310" r:id="rId12"/>
    <p:sldId id="311" r:id="rId13"/>
    <p:sldId id="312" r:id="rId14"/>
    <p:sldId id="313" r:id="rId15"/>
    <p:sldId id="314" r:id="rId16"/>
  </p:sldIdLst>
  <p:sldSz cx="9906000" cy="6858000" type="A4"/>
  <p:notesSz cx="9939338" cy="6805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67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9000"/>
    <a:srgbClr val="43470D"/>
    <a:srgbClr val="696A30"/>
    <a:srgbClr val="7A8218"/>
    <a:srgbClr val="464A0E"/>
    <a:srgbClr val="EBF0AE"/>
    <a:srgbClr val="D5DF4D"/>
    <a:srgbClr val="88A532"/>
    <a:srgbClr val="F8C62D"/>
    <a:srgbClr val="FBE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6" autoAdjust="0"/>
    <p:restoredTop sz="94118" autoAdjust="0"/>
  </p:normalViewPr>
  <p:slideViewPr>
    <p:cSldViewPr snapToGrid="0">
      <p:cViewPr varScale="1">
        <p:scale>
          <a:sx n="118" d="100"/>
          <a:sy n="118" d="100"/>
        </p:scale>
        <p:origin x="858" y="96"/>
      </p:cViewPr>
      <p:guideLst>
        <p:guide orient="horz" pos="867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9" d="100"/>
          <a:sy n="49" d="100"/>
        </p:scale>
        <p:origin x="2328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거래량</c:v>
          </c:tx>
          <c:spPr>
            <a:ln w="19050" cap="rnd">
              <a:solidFill>
                <a:srgbClr val="BF9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BF9000"/>
              </a:solidFill>
              <a:ln w="9525">
                <a:solidFill>
                  <a:srgbClr val="BF900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[연도별_아파트매매.xlsx]Sheet2!$A$8:$A$13</c:f>
              <c:numCache>
                <c:formatCode>General</c:formatCode>
                <c:ptCount val="6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</c:numCache>
            </c:numRef>
          </c:cat>
          <c:val>
            <c:numRef>
              <c:f>[연도별_아파트매매.xlsx]Sheet2!$C$8:$C$13</c:f>
              <c:numCache>
                <c:formatCode>General</c:formatCode>
                <c:ptCount val="6"/>
                <c:pt idx="0">
                  <c:v>2233</c:v>
                </c:pt>
                <c:pt idx="1">
                  <c:v>3638</c:v>
                </c:pt>
                <c:pt idx="2">
                  <c:v>2236</c:v>
                </c:pt>
                <c:pt idx="3">
                  <c:v>3951</c:v>
                </c:pt>
                <c:pt idx="4">
                  <c:v>5088</c:v>
                </c:pt>
                <c:pt idx="5">
                  <c:v>8822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10253032"/>
        <c:axId val="1010257344"/>
      </c:lineChart>
      <c:catAx>
        <c:axId val="1010253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10257344"/>
        <c:crosses val="autoZero"/>
        <c:auto val="1"/>
        <c:lblAlgn val="ctr"/>
        <c:lblOffset val="100"/>
        <c:noMultiLvlLbl val="0"/>
      </c:catAx>
      <c:valAx>
        <c:axId val="10102573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10253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3252268518518517"/>
          <c:y val="0.17677638888888886"/>
          <c:w val="0.80280138888888886"/>
          <c:h val="0.58533472222222227"/>
        </c:manualLayout>
      </c:layout>
      <c:lineChart>
        <c:grouping val="standard"/>
        <c:varyColors val="0"/>
        <c:ser>
          <c:idx val="0"/>
          <c:order val="1"/>
          <c:tx>
            <c:v>서울특별시</c:v>
          </c:tx>
          <c:spPr>
            <a:ln w="28575" cap="rnd">
              <a:solidFill>
                <a:srgbClr val="F8C62D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C000"/>
              </a:solidFill>
              <a:ln w="9525">
                <a:solidFill>
                  <a:srgbClr val="F8C62D"/>
                </a:solidFill>
              </a:ln>
              <a:effectLst/>
            </c:spPr>
          </c:marker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'매매 최종'!$A$5:$A$12</c:f>
              <c:strCache>
                <c:ptCount val="8"/>
                <c:pt idx="0">
                  <c:v>14년 1분기</c:v>
                </c:pt>
                <c:pt idx="1">
                  <c:v>14년 2분기</c:v>
                </c:pt>
                <c:pt idx="2">
                  <c:v>14년 3분기</c:v>
                </c:pt>
                <c:pt idx="3">
                  <c:v>14년 4분기</c:v>
                </c:pt>
                <c:pt idx="4">
                  <c:v>15년 1분기</c:v>
                </c:pt>
                <c:pt idx="5">
                  <c:v>15년 2분기</c:v>
                </c:pt>
                <c:pt idx="6">
                  <c:v>15년 3분기</c:v>
                </c:pt>
                <c:pt idx="7">
                  <c:v>15년 4분기</c:v>
                </c:pt>
              </c:strCache>
            </c:strRef>
          </c:cat>
          <c:val>
            <c:numRef>
              <c:f>'매매 최종'!$C$5:$C$12</c:f>
              <c:numCache>
                <c:formatCode>0.0</c:formatCode>
                <c:ptCount val="8"/>
                <c:pt idx="0">
                  <c:v>474</c:v>
                </c:pt>
                <c:pt idx="1">
                  <c:v>474</c:v>
                </c:pt>
                <c:pt idx="2">
                  <c:v>479</c:v>
                </c:pt>
                <c:pt idx="3">
                  <c:v>483</c:v>
                </c:pt>
                <c:pt idx="4">
                  <c:v>489</c:v>
                </c:pt>
                <c:pt idx="5">
                  <c:v>500</c:v>
                </c:pt>
                <c:pt idx="6">
                  <c:v>513</c:v>
                </c:pt>
                <c:pt idx="7">
                  <c:v>522</c:v>
                </c:pt>
              </c:numCache>
            </c:numRef>
          </c:val>
          <c:smooth val="0"/>
        </c:ser>
        <c:ser>
          <c:idx val="1"/>
          <c:order val="2"/>
          <c:tx>
            <c:v>강서구</c:v>
          </c:tx>
          <c:spPr>
            <a:ln w="28575" cap="rnd">
              <a:solidFill>
                <a:schemeClr val="accent4">
                  <a:lumMod val="7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BF9000"/>
              </a:solidFill>
              <a:ln w="9525">
                <a:solidFill>
                  <a:schemeClr val="accent4">
                    <a:lumMod val="75000"/>
                  </a:schemeClr>
                </a:solidFill>
              </a:ln>
              <a:effectLst/>
            </c:spPr>
          </c:marker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'매매 최종'!$A$5:$A$12</c:f>
              <c:strCache>
                <c:ptCount val="8"/>
                <c:pt idx="0">
                  <c:v>14년 1분기</c:v>
                </c:pt>
                <c:pt idx="1">
                  <c:v>14년 2분기</c:v>
                </c:pt>
                <c:pt idx="2">
                  <c:v>14년 3분기</c:v>
                </c:pt>
                <c:pt idx="3">
                  <c:v>14년 4분기</c:v>
                </c:pt>
                <c:pt idx="4">
                  <c:v>15년 1분기</c:v>
                </c:pt>
                <c:pt idx="5">
                  <c:v>15년 2분기</c:v>
                </c:pt>
                <c:pt idx="6">
                  <c:v>15년 3분기</c:v>
                </c:pt>
                <c:pt idx="7">
                  <c:v>15년 4분기</c:v>
                </c:pt>
              </c:strCache>
            </c:strRef>
          </c:cat>
          <c:val>
            <c:numRef>
              <c:f>'매매 최종'!$D$5:$D$12</c:f>
              <c:numCache>
                <c:formatCode>0.0</c:formatCode>
                <c:ptCount val="8"/>
                <c:pt idx="0">
                  <c:v>361</c:v>
                </c:pt>
                <c:pt idx="1">
                  <c:v>359</c:v>
                </c:pt>
                <c:pt idx="2">
                  <c:v>359</c:v>
                </c:pt>
                <c:pt idx="3">
                  <c:v>361</c:v>
                </c:pt>
                <c:pt idx="4">
                  <c:v>369</c:v>
                </c:pt>
                <c:pt idx="5">
                  <c:v>386</c:v>
                </c:pt>
                <c:pt idx="6">
                  <c:v>402</c:v>
                </c:pt>
                <c:pt idx="7">
                  <c:v>417</c:v>
                </c:pt>
              </c:numCache>
            </c:numRef>
          </c:val>
          <c:smooth val="0"/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010249896"/>
        <c:axId val="1010258128"/>
        <c:extLst>
          <c:ext xmlns:c15="http://schemas.microsoft.com/office/drawing/2012/chart" uri="{02D57815-91ED-43cb-92C2-25804820EDAC}">
            <c15:filteredLineSeries>
              <c15:ser>
                <c:idx val="2"/>
                <c:order val="0"/>
                <c:tx>
                  <c:v>전국</c:v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7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ko-KR"/>
                    </a:p>
                  </c:txPr>
                  <c:dLblPos val="t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'매매 최종'!$A$5:$A$12</c15:sqref>
                        </c15:formulaRef>
                      </c:ext>
                    </c:extLst>
                    <c:strCache>
                      <c:ptCount val="8"/>
                      <c:pt idx="0">
                        <c:v>14년 1분기</c:v>
                      </c:pt>
                      <c:pt idx="1">
                        <c:v>14년 2분기</c:v>
                      </c:pt>
                      <c:pt idx="2">
                        <c:v>14년 3분기</c:v>
                      </c:pt>
                      <c:pt idx="3">
                        <c:v>14년 4분기</c:v>
                      </c:pt>
                      <c:pt idx="4">
                        <c:v>15년 1분기</c:v>
                      </c:pt>
                      <c:pt idx="5">
                        <c:v>15년 2분기</c:v>
                      </c:pt>
                      <c:pt idx="6">
                        <c:v>15년 3분기</c:v>
                      </c:pt>
                      <c:pt idx="7">
                        <c:v>15년 4분기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'매매 최종'!$B$5:$B$12</c15:sqref>
                        </c15:formulaRef>
                      </c:ext>
                    </c:extLst>
                    <c:numCache>
                      <c:formatCode>0.0</c:formatCode>
                      <c:ptCount val="8"/>
                      <c:pt idx="0">
                        <c:v>252</c:v>
                      </c:pt>
                      <c:pt idx="1">
                        <c:v>254</c:v>
                      </c:pt>
                      <c:pt idx="2">
                        <c:v>257</c:v>
                      </c:pt>
                      <c:pt idx="3">
                        <c:v>260</c:v>
                      </c:pt>
                      <c:pt idx="4">
                        <c:v>263</c:v>
                      </c:pt>
                      <c:pt idx="5">
                        <c:v>270</c:v>
                      </c:pt>
                      <c:pt idx="6">
                        <c:v>276</c:v>
                      </c:pt>
                      <c:pt idx="7">
                        <c:v>281</c:v>
                      </c:pt>
                    </c:numCache>
                  </c:numRef>
                </c:val>
                <c:smooth val="0"/>
              </c15:ser>
            </c15:filteredLineSeries>
          </c:ext>
        </c:extLst>
      </c:lineChart>
      <c:catAx>
        <c:axId val="1010249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+mn-cs"/>
              </a:defRPr>
            </a:pPr>
            <a:endParaRPr lang="ko-KR"/>
          </a:p>
        </c:txPr>
        <c:crossAx val="1010258128"/>
        <c:crosses val="autoZero"/>
        <c:auto val="1"/>
        <c:lblAlgn val="ctr"/>
        <c:lblOffset val="100"/>
        <c:noMultiLvlLbl val="0"/>
      </c:catAx>
      <c:valAx>
        <c:axId val="1010258128"/>
        <c:scaling>
          <c:orientation val="minMax"/>
          <c:max val="600"/>
          <c:min val="3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+mn-cs"/>
              </a:defRPr>
            </a:pPr>
            <a:endParaRPr lang="ko-KR"/>
          </a:p>
        </c:txPr>
        <c:crossAx val="10102498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4816674371745328"/>
          <c:y val="0.17196750870263919"/>
          <c:w val="0.55300716136179273"/>
          <c:h val="9.9462215623965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3252268518518517"/>
          <c:y val="0.16795694444444442"/>
          <c:w val="0.80280138888888886"/>
          <c:h val="0.59415416666666665"/>
        </c:manualLayout>
      </c:layout>
      <c:lineChart>
        <c:grouping val="standard"/>
        <c:varyColors val="0"/>
        <c:ser>
          <c:idx val="0"/>
          <c:order val="1"/>
          <c:tx>
            <c:v>서울특별시</c:v>
          </c:tx>
          <c:spPr>
            <a:ln w="19050" cap="rnd">
              <a:solidFill>
                <a:srgbClr val="F8C62D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8C62D"/>
              </a:solidFill>
              <a:ln w="9525">
                <a:solidFill>
                  <a:srgbClr val="F8C62D"/>
                </a:solidFill>
              </a:ln>
              <a:effectLst/>
            </c:spPr>
          </c:marker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'매매 최종'!$A$5:$A$12</c:f>
              <c:strCache>
                <c:ptCount val="8"/>
                <c:pt idx="0">
                  <c:v>14년 1분기</c:v>
                </c:pt>
                <c:pt idx="1">
                  <c:v>14년 2분기</c:v>
                </c:pt>
                <c:pt idx="2">
                  <c:v>14년 3분기</c:v>
                </c:pt>
                <c:pt idx="3">
                  <c:v>14년 4분기</c:v>
                </c:pt>
                <c:pt idx="4">
                  <c:v>15년 1분기</c:v>
                </c:pt>
                <c:pt idx="5">
                  <c:v>15년 2분기</c:v>
                </c:pt>
                <c:pt idx="6">
                  <c:v>15년 3분기</c:v>
                </c:pt>
                <c:pt idx="7">
                  <c:v>15년 4분기</c:v>
                </c:pt>
              </c:strCache>
            </c:strRef>
          </c:cat>
          <c:val>
            <c:numRef>
              <c:f>'전세 최종'!$C$5:$C$12</c:f>
              <c:numCache>
                <c:formatCode>0.0</c:formatCode>
                <c:ptCount val="8"/>
                <c:pt idx="0">
                  <c:v>290</c:v>
                </c:pt>
                <c:pt idx="1">
                  <c:v>293</c:v>
                </c:pt>
                <c:pt idx="2">
                  <c:v>297</c:v>
                </c:pt>
                <c:pt idx="3">
                  <c:v>304</c:v>
                </c:pt>
                <c:pt idx="4">
                  <c:v>318</c:v>
                </c:pt>
                <c:pt idx="5">
                  <c:v>333</c:v>
                </c:pt>
                <c:pt idx="6">
                  <c:v>351</c:v>
                </c:pt>
                <c:pt idx="7">
                  <c:v>365</c:v>
                </c:pt>
              </c:numCache>
            </c:numRef>
          </c:val>
          <c:smooth val="0"/>
        </c:ser>
        <c:ser>
          <c:idx val="1"/>
          <c:order val="2"/>
          <c:tx>
            <c:v>강서구</c:v>
          </c:tx>
          <c:spPr>
            <a:ln w="19050" cap="rnd">
              <a:solidFill>
                <a:srgbClr val="BF9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BF9000"/>
              </a:solidFill>
              <a:ln w="9525">
                <a:solidFill>
                  <a:srgbClr val="BF9000"/>
                </a:solidFill>
              </a:ln>
              <a:effectLst/>
            </c:spPr>
          </c:marker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'매매 최종'!$A$5:$A$12</c:f>
              <c:strCache>
                <c:ptCount val="8"/>
                <c:pt idx="0">
                  <c:v>14년 1분기</c:v>
                </c:pt>
                <c:pt idx="1">
                  <c:v>14년 2분기</c:v>
                </c:pt>
                <c:pt idx="2">
                  <c:v>14년 3분기</c:v>
                </c:pt>
                <c:pt idx="3">
                  <c:v>14년 4분기</c:v>
                </c:pt>
                <c:pt idx="4">
                  <c:v>15년 1분기</c:v>
                </c:pt>
                <c:pt idx="5">
                  <c:v>15년 2분기</c:v>
                </c:pt>
                <c:pt idx="6">
                  <c:v>15년 3분기</c:v>
                </c:pt>
                <c:pt idx="7">
                  <c:v>15년 4분기</c:v>
                </c:pt>
              </c:strCache>
            </c:strRef>
          </c:cat>
          <c:val>
            <c:numRef>
              <c:f>'전세 최종'!$D$5:$D$12</c:f>
              <c:numCache>
                <c:formatCode>0.0</c:formatCode>
                <c:ptCount val="8"/>
                <c:pt idx="0">
                  <c:v>248</c:v>
                </c:pt>
                <c:pt idx="1">
                  <c:v>245</c:v>
                </c:pt>
                <c:pt idx="2">
                  <c:v>243</c:v>
                </c:pt>
                <c:pt idx="3">
                  <c:v>252</c:v>
                </c:pt>
                <c:pt idx="4">
                  <c:v>268</c:v>
                </c:pt>
                <c:pt idx="5">
                  <c:v>294</c:v>
                </c:pt>
                <c:pt idx="6">
                  <c:v>319</c:v>
                </c:pt>
                <c:pt idx="7">
                  <c:v>331</c:v>
                </c:pt>
              </c:numCache>
            </c:numRef>
          </c:val>
          <c:smooth val="0"/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007099120"/>
        <c:axId val="1007096768"/>
        <c:extLst>
          <c:ext xmlns:c15="http://schemas.microsoft.com/office/drawing/2012/chart" uri="{02D57815-91ED-43cb-92C2-25804820EDAC}">
            <c15:filteredLineSeries>
              <c15:ser>
                <c:idx val="2"/>
                <c:order val="0"/>
                <c:tx>
                  <c:v>전국</c:v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7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ko-KR"/>
                    </a:p>
                  </c:txPr>
                  <c:dLblPos val="t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'매매 최종'!$A$5:$A$12</c15:sqref>
                        </c15:formulaRef>
                      </c:ext>
                    </c:extLst>
                    <c:strCache>
                      <c:ptCount val="8"/>
                      <c:pt idx="0">
                        <c:v>14년 1분기</c:v>
                      </c:pt>
                      <c:pt idx="1">
                        <c:v>14년 2분기</c:v>
                      </c:pt>
                      <c:pt idx="2">
                        <c:v>14년 3분기</c:v>
                      </c:pt>
                      <c:pt idx="3">
                        <c:v>14년 4분기</c:v>
                      </c:pt>
                      <c:pt idx="4">
                        <c:v>15년 1분기</c:v>
                      </c:pt>
                      <c:pt idx="5">
                        <c:v>15년 2분기</c:v>
                      </c:pt>
                      <c:pt idx="6">
                        <c:v>15년 3분기</c:v>
                      </c:pt>
                      <c:pt idx="7">
                        <c:v>15년 4분기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'전세 최종'!$B$5:$B$12</c15:sqref>
                        </c15:formulaRef>
                      </c:ext>
                    </c:extLst>
                    <c:numCache>
                      <c:formatCode>0.0</c:formatCode>
                      <c:ptCount val="8"/>
                      <c:pt idx="0">
                        <c:v>169</c:v>
                      </c:pt>
                      <c:pt idx="1">
                        <c:v>172</c:v>
                      </c:pt>
                      <c:pt idx="2">
                        <c:v>175</c:v>
                      </c:pt>
                      <c:pt idx="3">
                        <c:v>179</c:v>
                      </c:pt>
                      <c:pt idx="4">
                        <c:v>185</c:v>
                      </c:pt>
                      <c:pt idx="5">
                        <c:v>191</c:v>
                      </c:pt>
                      <c:pt idx="6">
                        <c:v>199</c:v>
                      </c:pt>
                      <c:pt idx="7">
                        <c:v>206</c:v>
                      </c:pt>
                    </c:numCache>
                  </c:numRef>
                </c:val>
                <c:smooth val="0"/>
              </c15:ser>
            </c15:filteredLineSeries>
          </c:ext>
        </c:extLst>
      </c:lineChart>
      <c:catAx>
        <c:axId val="1007099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+mn-cs"/>
              </a:defRPr>
            </a:pPr>
            <a:endParaRPr lang="ko-KR"/>
          </a:p>
        </c:txPr>
        <c:crossAx val="1007096768"/>
        <c:crosses val="autoZero"/>
        <c:auto val="1"/>
        <c:lblAlgn val="ctr"/>
        <c:lblOffset val="100"/>
        <c:noMultiLvlLbl val="0"/>
      </c:catAx>
      <c:valAx>
        <c:axId val="1007096768"/>
        <c:scaling>
          <c:orientation val="minMax"/>
          <c:max val="450"/>
          <c:min val="2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+mn-cs"/>
              </a:defRPr>
            </a:pPr>
            <a:endParaRPr lang="ko-KR"/>
          </a:p>
        </c:txPr>
        <c:crossAx val="10070991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2157986095967484"/>
          <c:y val="0.18572490939885034"/>
          <c:w val="0.55300716136179273"/>
          <c:h val="9.9462215623965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0"/>
    <c:plotArea>
      <c:layout>
        <c:manualLayout>
          <c:layoutTarget val="inner"/>
          <c:xMode val="edge"/>
          <c:yMode val="edge"/>
          <c:x val="6.3828871577422633E-2"/>
          <c:y val="0.17269078120212333"/>
          <c:w val="0.90502030043936721"/>
          <c:h val="0.61697514098045936"/>
        </c:manualLayout>
      </c:layout>
      <c:barChart>
        <c:barDir val="col"/>
        <c:grouping val="clustered"/>
        <c:varyColors val="0"/>
        <c:ser>
          <c:idx val="2"/>
          <c:order val="0"/>
          <c:tx>
            <c:v>매매</c:v>
          </c:tx>
          <c:spPr>
            <a:solidFill>
              <a:schemeClr val="accent3">
                <a:tint val="86000"/>
              </a:schemeClr>
            </a:solidFill>
            <a:ln>
              <a:noFill/>
            </a:ln>
            <a:effectLst/>
          </c:spPr>
          <c:invertIfNegative val="0"/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'매매 최종'!$E$4:$L$4</c:f>
              <c:strCache>
                <c:ptCount val="8"/>
                <c:pt idx="0">
                  <c:v>가양동</c:v>
                </c:pt>
                <c:pt idx="1">
                  <c:v>공항동</c:v>
                </c:pt>
                <c:pt idx="2">
                  <c:v>내발산동</c:v>
                </c:pt>
                <c:pt idx="3">
                  <c:v>등촌동</c:v>
                </c:pt>
                <c:pt idx="4">
                  <c:v>마곡동</c:v>
                </c:pt>
                <c:pt idx="5">
                  <c:v>방화동</c:v>
                </c:pt>
                <c:pt idx="6">
                  <c:v>염창동</c:v>
                </c:pt>
                <c:pt idx="7">
                  <c:v>화곡동</c:v>
                </c:pt>
              </c:strCache>
            </c:strRef>
          </c:cat>
          <c:val>
            <c:numRef>
              <c:f>'매매 최종'!$E$12:$L$12</c:f>
              <c:numCache>
                <c:formatCode>0.0</c:formatCode>
                <c:ptCount val="8"/>
                <c:pt idx="0">
                  <c:v>405</c:v>
                </c:pt>
                <c:pt idx="1">
                  <c:v>552</c:v>
                </c:pt>
                <c:pt idx="2">
                  <c:v>491</c:v>
                </c:pt>
                <c:pt idx="3">
                  <c:v>403</c:v>
                </c:pt>
                <c:pt idx="4">
                  <c:v>523</c:v>
                </c:pt>
                <c:pt idx="5">
                  <c:v>362</c:v>
                </c:pt>
                <c:pt idx="6">
                  <c:v>404</c:v>
                </c:pt>
                <c:pt idx="7">
                  <c:v>431</c:v>
                </c:pt>
              </c:numCache>
            </c:numRef>
          </c:val>
        </c:ser>
        <c:ser>
          <c:idx val="0"/>
          <c:order val="1"/>
          <c:tx>
            <c:v>전세</c:v>
          </c:tx>
          <c:spPr>
            <a:solidFill>
              <a:schemeClr val="accent3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'매매 최종'!$E$4:$L$4</c:f>
              <c:strCache>
                <c:ptCount val="8"/>
                <c:pt idx="0">
                  <c:v>가양동</c:v>
                </c:pt>
                <c:pt idx="1">
                  <c:v>공항동</c:v>
                </c:pt>
                <c:pt idx="2">
                  <c:v>내발산동</c:v>
                </c:pt>
                <c:pt idx="3">
                  <c:v>등촌동</c:v>
                </c:pt>
                <c:pt idx="4">
                  <c:v>마곡동</c:v>
                </c:pt>
                <c:pt idx="5">
                  <c:v>방화동</c:v>
                </c:pt>
                <c:pt idx="6">
                  <c:v>염창동</c:v>
                </c:pt>
                <c:pt idx="7">
                  <c:v>화곡동</c:v>
                </c:pt>
              </c:strCache>
            </c:strRef>
          </c:cat>
          <c:val>
            <c:numRef>
              <c:f>'전세 최종'!$E$12:$L$12</c:f>
              <c:numCache>
                <c:formatCode>0.0</c:formatCode>
                <c:ptCount val="8"/>
                <c:pt idx="0">
                  <c:v>324</c:v>
                </c:pt>
                <c:pt idx="1">
                  <c:v>347</c:v>
                </c:pt>
                <c:pt idx="2">
                  <c:v>376</c:v>
                </c:pt>
                <c:pt idx="3">
                  <c:v>329</c:v>
                </c:pt>
                <c:pt idx="4">
                  <c:v>347</c:v>
                </c:pt>
                <c:pt idx="5">
                  <c:v>284</c:v>
                </c:pt>
                <c:pt idx="6">
                  <c:v>347</c:v>
                </c:pt>
                <c:pt idx="7">
                  <c:v>347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7"/>
        <c:axId val="1007095984"/>
        <c:axId val="1007097944"/>
      </c:barChart>
      <c:lineChart>
        <c:grouping val="standard"/>
        <c:varyColors val="0"/>
        <c:ser>
          <c:idx val="1"/>
          <c:order val="2"/>
          <c:tx>
            <c:v>매매평균</c:v>
          </c:tx>
          <c:spPr>
            <a:ln w="22225" cap="rnd">
              <a:solidFill>
                <a:schemeClr val="accent3">
                  <a:shade val="86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'매매 최종'!$A$5:$A$12</c:f>
              <c:strCache>
                <c:ptCount val="8"/>
                <c:pt idx="0">
                  <c:v>14년 1분기</c:v>
                </c:pt>
                <c:pt idx="1">
                  <c:v>14년 2분기</c:v>
                </c:pt>
                <c:pt idx="2">
                  <c:v>14년 3분기</c:v>
                </c:pt>
                <c:pt idx="3">
                  <c:v>14년 4분기</c:v>
                </c:pt>
                <c:pt idx="4">
                  <c:v>15년 1분기</c:v>
                </c:pt>
                <c:pt idx="5">
                  <c:v>15년 2분기</c:v>
                </c:pt>
                <c:pt idx="6">
                  <c:v>15년 3분기</c:v>
                </c:pt>
                <c:pt idx="7">
                  <c:v>15년 4분기</c:v>
                </c:pt>
              </c:strCache>
            </c:strRef>
          </c:cat>
          <c:val>
            <c:numRef>
              <c:f>'매매 최종'!$E$13:$L$13</c:f>
              <c:numCache>
                <c:formatCode>0.0</c:formatCode>
                <c:ptCount val="8"/>
                <c:pt idx="0">
                  <c:v>446.375</c:v>
                </c:pt>
                <c:pt idx="1">
                  <c:v>446.375</c:v>
                </c:pt>
                <c:pt idx="2">
                  <c:v>446.375</c:v>
                </c:pt>
                <c:pt idx="3">
                  <c:v>446.375</c:v>
                </c:pt>
                <c:pt idx="4">
                  <c:v>446.375</c:v>
                </c:pt>
                <c:pt idx="5">
                  <c:v>446.375</c:v>
                </c:pt>
                <c:pt idx="6">
                  <c:v>446.375</c:v>
                </c:pt>
                <c:pt idx="7">
                  <c:v>446.375</c:v>
                </c:pt>
              </c:numCache>
            </c:numRef>
          </c:val>
          <c:smooth val="0"/>
        </c:ser>
        <c:ser>
          <c:idx val="3"/>
          <c:order val="3"/>
          <c:tx>
            <c:v>전세평균</c:v>
          </c:tx>
          <c:spPr>
            <a:ln w="22225" cap="rnd">
              <a:solidFill>
                <a:schemeClr val="accent3">
                  <a:tint val="58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'매매 최종'!$A$5:$A$12</c:f>
              <c:strCache>
                <c:ptCount val="8"/>
                <c:pt idx="0">
                  <c:v>14년 1분기</c:v>
                </c:pt>
                <c:pt idx="1">
                  <c:v>14년 2분기</c:v>
                </c:pt>
                <c:pt idx="2">
                  <c:v>14년 3분기</c:v>
                </c:pt>
                <c:pt idx="3">
                  <c:v>14년 4분기</c:v>
                </c:pt>
                <c:pt idx="4">
                  <c:v>15년 1분기</c:v>
                </c:pt>
                <c:pt idx="5">
                  <c:v>15년 2분기</c:v>
                </c:pt>
                <c:pt idx="6">
                  <c:v>15년 3분기</c:v>
                </c:pt>
                <c:pt idx="7">
                  <c:v>15년 4분기</c:v>
                </c:pt>
              </c:strCache>
            </c:strRef>
          </c:cat>
          <c:val>
            <c:numRef>
              <c:f>'전세 최종'!$E$13:$L$13</c:f>
              <c:numCache>
                <c:formatCode>General</c:formatCode>
                <c:ptCount val="8"/>
                <c:pt idx="0">
                  <c:v>337.625</c:v>
                </c:pt>
                <c:pt idx="1">
                  <c:v>337.625</c:v>
                </c:pt>
                <c:pt idx="2">
                  <c:v>337.625</c:v>
                </c:pt>
                <c:pt idx="3">
                  <c:v>337.625</c:v>
                </c:pt>
                <c:pt idx="4">
                  <c:v>337.625</c:v>
                </c:pt>
                <c:pt idx="5">
                  <c:v>337.625</c:v>
                </c:pt>
                <c:pt idx="6">
                  <c:v>337.625</c:v>
                </c:pt>
                <c:pt idx="7">
                  <c:v>337.625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07097552"/>
        <c:axId val="1007098728"/>
      </c:lineChart>
      <c:catAx>
        <c:axId val="10070959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07097944"/>
        <c:crosses val="autoZero"/>
        <c:auto val="1"/>
        <c:lblAlgn val="ctr"/>
        <c:lblOffset val="100"/>
        <c:noMultiLvlLbl val="0"/>
      </c:catAx>
      <c:valAx>
        <c:axId val="1007097944"/>
        <c:scaling>
          <c:orientation val="minMax"/>
          <c:max val="600"/>
          <c:min val="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07095984"/>
        <c:crosses val="autoZero"/>
        <c:crossBetween val="between"/>
      </c:valAx>
      <c:valAx>
        <c:axId val="1007098728"/>
        <c:scaling>
          <c:orientation val="minMax"/>
        </c:scaling>
        <c:delete val="0"/>
        <c:axPos val="r"/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07097552"/>
        <c:crosses val="max"/>
        <c:crossBetween val="between"/>
      </c:valAx>
      <c:catAx>
        <c:axId val="100709755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007098728"/>
        <c:crosses val="autoZero"/>
        <c:auto val="1"/>
        <c:lblAlgn val="ctr"/>
        <c:lblOffset val="100"/>
        <c:noMultiLvlLbl val="0"/>
      </c:cat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2497622812953659"/>
          <c:y val="2.7639752745225107E-2"/>
          <c:w val="0.41719152885226529"/>
          <c:h val="0.1108764199679263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7046" cy="3414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9992" y="0"/>
            <a:ext cx="4307046" cy="3414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8AF554-2E76-49F4-9F34-82585B648124}" type="datetimeFigureOut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309938" y="850900"/>
            <a:ext cx="3319462" cy="2297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3934" y="3275201"/>
            <a:ext cx="7951470" cy="267971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64151"/>
            <a:ext cx="4307046" cy="3414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9992" y="6464151"/>
            <a:ext cx="4307046" cy="3414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E188B-C595-4A8D-BDCB-AAA53E749A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230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776006" y="648052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defRPr>
            </a:lvl1pPr>
          </a:lstStyle>
          <a:p>
            <a:fld id="{055FEA69-B340-4726-984A-2F07703DE9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49241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 userDrawn="1"/>
        </p:nvSpPr>
        <p:spPr>
          <a:xfrm>
            <a:off x="9513211" y="-13059"/>
            <a:ext cx="396000" cy="1371600"/>
          </a:xfrm>
          <a:prstGeom prst="rect">
            <a:avLst/>
          </a:prstGeom>
          <a:solidFill>
            <a:srgbClr val="C57F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>
            <a:off x="9513211" y="1359582"/>
            <a:ext cx="396000" cy="1371600"/>
          </a:xfrm>
          <a:prstGeom prst="rect">
            <a:avLst/>
          </a:prstGeom>
          <a:solidFill>
            <a:srgbClr val="DA346C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9513211" y="2732223"/>
            <a:ext cx="396000" cy="1371600"/>
          </a:xfrm>
          <a:prstGeom prst="rect">
            <a:avLst/>
          </a:prstGeom>
          <a:solidFill>
            <a:srgbClr val="FDBB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 userDrawn="1"/>
        </p:nvSpPr>
        <p:spPr>
          <a:xfrm>
            <a:off x="9513211" y="4104864"/>
            <a:ext cx="396000" cy="1371600"/>
          </a:xfrm>
          <a:prstGeom prst="rect">
            <a:avLst/>
          </a:prstGeom>
          <a:solidFill>
            <a:srgbClr val="D5DF4D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 userDrawn="1"/>
        </p:nvSpPr>
        <p:spPr>
          <a:xfrm rot="5400000">
            <a:off x="8976753" y="580408"/>
            <a:ext cx="148951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b="1" dirty="0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LG Science Park  </a:t>
            </a:r>
            <a:endParaRPr lang="ko-KR" altLang="en-US" sz="1300" b="1" dirty="0">
              <a:solidFill>
                <a:schemeClr val="bg1"/>
              </a:solidFill>
              <a:latin typeface="LG스마트체 SemiBold" panose="020B0600000101010101" pitchFamily="50" charset="-127"/>
              <a:ea typeface="LG스마트체 SemiBold" panose="020B0600000101010101" pitchFamily="50" charset="-127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 rot="5400000">
            <a:off x="9061175" y="1930660"/>
            <a:ext cx="131478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300" b="1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defRPr>
            </a:lvl1pPr>
          </a:lstStyle>
          <a:p>
            <a:r>
              <a:rPr lang="en-US" altLang="ko-KR" dirty="0"/>
              <a:t>People &amp; Work</a:t>
            </a:r>
            <a:endParaRPr lang="ko-KR" altLang="en-US" dirty="0"/>
          </a:p>
        </p:txBody>
      </p:sp>
      <p:sp>
        <p:nvSpPr>
          <p:cNvPr id="18" name="TextBox 17"/>
          <p:cNvSpPr txBox="1"/>
          <p:nvPr userDrawn="1"/>
        </p:nvSpPr>
        <p:spPr>
          <a:xfrm rot="5400000">
            <a:off x="9199034" y="3302260"/>
            <a:ext cx="10390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300" b="1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defRPr>
            </a:lvl1pPr>
          </a:lstStyle>
          <a:p>
            <a:r>
              <a:rPr lang="en-US" altLang="ko-KR" dirty="0" smtClean="0"/>
              <a:t>Real estate</a:t>
            </a:r>
            <a:endParaRPr lang="ko-KR" altLang="en-US" dirty="0"/>
          </a:p>
        </p:txBody>
      </p:sp>
      <p:sp>
        <p:nvSpPr>
          <p:cNvPr id="19" name="TextBox 18"/>
          <p:cNvSpPr txBox="1"/>
          <p:nvPr userDrawn="1"/>
        </p:nvSpPr>
        <p:spPr>
          <a:xfrm rot="5400000">
            <a:off x="9104457" y="4659952"/>
            <a:ext cx="122822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300" b="1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defRPr>
            </a:lvl1pPr>
          </a:lstStyle>
          <a:p>
            <a:r>
              <a:rPr lang="en-US" altLang="ko-KR" dirty="0" smtClean="0"/>
              <a:t>Life &amp; Culture</a:t>
            </a:r>
            <a:endParaRPr lang="ko-KR" altLang="en-US" dirty="0"/>
          </a:p>
        </p:txBody>
      </p:sp>
      <p:sp>
        <p:nvSpPr>
          <p:cNvPr id="20" name="직사각형 19"/>
          <p:cNvSpPr/>
          <p:nvPr userDrawn="1"/>
        </p:nvSpPr>
        <p:spPr>
          <a:xfrm>
            <a:off x="9520567" y="1358541"/>
            <a:ext cx="396000" cy="5499459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776006" y="648052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defRPr>
            </a:lvl1pPr>
          </a:lstStyle>
          <a:p>
            <a:fld id="{055FEA69-B340-4726-984A-2F07703DE9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14224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5433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776006" y="648052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defRPr>
            </a:lvl1pPr>
          </a:lstStyle>
          <a:p>
            <a:fld id="{055FEA69-B340-4726-984A-2F07703DE9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133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776006" y="648052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defRPr>
            </a:lvl1pPr>
          </a:lstStyle>
          <a:p>
            <a:fld id="{055FEA69-B340-4726-984A-2F07703DE9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4194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/>
          <a:lstStyle/>
          <a:p>
            <a:fld id="{975E27C9-0460-4C5B-AF01-76478C24B4D3}" type="datetimeFigureOut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/>
          <a:lstStyle/>
          <a:p>
            <a:fld id="{13E0209E-C8E7-47F1-A0F8-020B97AA8D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027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668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82" y="439506"/>
            <a:ext cx="9464453" cy="6309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1955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15" y="76200"/>
            <a:ext cx="9437914" cy="6690933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032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292636" y="510058"/>
            <a:ext cx="7870249" cy="3655695"/>
            <a:chOff x="1162004" y="401198"/>
            <a:chExt cx="7870249" cy="3655695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/>
            <a:srcRect l="19530" t="28281" r="51199" b="29312"/>
            <a:stretch/>
          </p:blipFill>
          <p:spPr>
            <a:xfrm>
              <a:off x="4462787" y="403806"/>
              <a:ext cx="4569466" cy="3653087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2004" y="401198"/>
              <a:ext cx="3530451" cy="3597373"/>
            </a:xfrm>
            <a:prstGeom prst="rect">
              <a:avLst/>
            </a:prstGeom>
          </p:spPr>
        </p:pic>
        <p:cxnSp>
          <p:nvCxnSpPr>
            <p:cNvPr id="7" name="직선 연결선 6"/>
            <p:cNvCxnSpPr/>
            <p:nvPr/>
          </p:nvCxnSpPr>
          <p:spPr>
            <a:xfrm flipV="1">
              <a:off x="1702798" y="757153"/>
              <a:ext cx="3172385" cy="1644631"/>
            </a:xfrm>
            <a:prstGeom prst="line">
              <a:avLst/>
            </a:prstGeom>
            <a:ln w="44450" cmpd="sng">
              <a:gradFill>
                <a:gsLst>
                  <a:gs pos="0">
                    <a:srgbClr val="8EB375"/>
                  </a:gs>
                  <a:gs pos="100000">
                    <a:srgbClr val="95AF3B"/>
                  </a:gs>
                </a:gsLst>
                <a:lin ang="5400000" scaled="1"/>
              </a:gra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1719926" y="2861492"/>
              <a:ext cx="2972529" cy="757990"/>
            </a:xfrm>
            <a:prstGeom prst="line">
              <a:avLst/>
            </a:prstGeom>
            <a:ln w="44450" cmpd="sng">
              <a:gradFill>
                <a:gsLst>
                  <a:gs pos="0">
                    <a:srgbClr val="8EB375"/>
                  </a:gs>
                  <a:gs pos="100000">
                    <a:srgbClr val="DFCA7D"/>
                  </a:gs>
                </a:gsLst>
                <a:lin ang="5400000" scaled="1"/>
              </a:gra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직사각형 8"/>
          <p:cNvSpPr/>
          <p:nvPr/>
        </p:nvSpPr>
        <p:spPr>
          <a:xfrm>
            <a:off x="272143" y="4111322"/>
            <a:ext cx="9361304" cy="2722545"/>
          </a:xfrm>
          <a:prstGeom prst="rect">
            <a:avLst/>
          </a:prstGeom>
          <a:pattFill prst="dkUpDiag">
            <a:fgClr>
              <a:srgbClr val="E4E4E4"/>
            </a:fgClr>
            <a:bgClr>
              <a:schemeClr val="bg1"/>
            </a:bgClr>
          </a:patt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>
              <a:lnSpc>
                <a:spcPct val="150000"/>
              </a:lnSpc>
            </a:pPr>
            <a:endParaRPr lang="ko-KR" altLang="en-US" b="1" i="1" dirty="0">
              <a:solidFill>
                <a:prstClr val="black"/>
              </a:solidFill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9746718"/>
              </p:ext>
            </p:extLst>
          </p:nvPr>
        </p:nvGraphicFramePr>
        <p:xfrm>
          <a:off x="450526" y="4608632"/>
          <a:ext cx="4335510" cy="20972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47302"/>
                <a:gridCol w="743712"/>
                <a:gridCol w="2444496"/>
              </a:tblGrid>
              <a:tr h="30409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교통</a:t>
                      </a:r>
                      <a:endParaRPr lang="en-US" altLang="ko-KR" sz="1100" b="1" u="none" strike="noStrike" spc="-100" dirty="0" smtClean="0"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지하철</a:t>
                      </a:r>
                      <a:endParaRPr lang="en-US" altLang="ko-KR" sz="1100" b="1" u="none" strike="noStrike" spc="-100" dirty="0" smtClean="0"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2</a:t>
                      </a:r>
                      <a:r>
                        <a:rPr lang="ko-KR" altLang="en-US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호선</a:t>
                      </a:r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1100" b="0" u="none" strike="noStrike" spc="-100" dirty="0" err="1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양천구청역</a:t>
                      </a:r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u="none" strike="noStrike" spc="-100" dirty="0" err="1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신정네거리역</a:t>
                      </a:r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),5</a:t>
                      </a:r>
                      <a:r>
                        <a:rPr lang="ko-KR" altLang="en-US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호선</a:t>
                      </a:r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1100" b="0" u="none" strike="noStrike" spc="-100" dirty="0" err="1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신정역</a:t>
                      </a:r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</a:p>
                    <a:p>
                      <a:pPr algn="l" fontAlgn="ctr"/>
                      <a:r>
                        <a:rPr lang="en-US" altLang="ko-KR" sz="1100" b="0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</a:t>
                      </a:r>
                      <a:r>
                        <a:rPr lang="ko-KR" altLang="en-US" sz="1100" b="0" i="0" u="none" strike="noStrike" spc="-10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목동역</a:t>
                      </a:r>
                      <a:r>
                        <a:rPr lang="en-US" altLang="ko-KR" sz="1100" b="0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오목교역</a:t>
                      </a:r>
                      <a:r>
                        <a:rPr lang="en-US" altLang="ko-KR" sz="1100" b="0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altLang="ko-KR" sz="1100" b="0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96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인접</a:t>
                      </a:r>
                      <a:endParaRPr lang="en-US" altLang="ko-KR" sz="1100" b="1" u="none" strike="noStrike" spc="-100" dirty="0" smtClean="0"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 fontAlgn="ctr"/>
                      <a:r>
                        <a:rPr lang="ko-KR" altLang="en-US" sz="1100" b="1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주요 도로</a:t>
                      </a:r>
                      <a:endParaRPr lang="en-US" altLang="ko-KR" sz="1100" b="1" u="none" strike="noStrike" spc="-100" dirty="0" smtClean="0"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u="none" strike="noStrike" spc="-10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국회대로</a:t>
                      </a:r>
                      <a:r>
                        <a:rPr lang="en-US" altLang="ko-KR" sz="1100" b="0" u="none" strike="noStrike" spc="-10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u="none" strike="noStrike" spc="-10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남부순환도로</a:t>
                      </a:r>
                      <a:r>
                        <a:rPr lang="en-US" altLang="ko-KR" sz="1100" b="0" u="none" strike="noStrike" spc="-10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u="none" strike="noStrike" spc="-10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강서로</a:t>
                      </a:r>
                      <a:r>
                        <a:rPr lang="en-US" altLang="ko-KR" sz="1100" b="0" u="none" strike="noStrike" spc="-10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u="none" strike="noStrike" spc="-100" baseline="0" dirty="0" err="1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화곡로</a:t>
                      </a:r>
                      <a:r>
                        <a:rPr lang="en-US" altLang="ko-KR" sz="1100" b="0" u="none" strike="noStrike" spc="-10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u="none" strike="noStrike" spc="-100" baseline="0" dirty="0" err="1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등촌로</a:t>
                      </a:r>
                      <a:r>
                        <a:rPr lang="en-US" altLang="ko-KR" sz="1100" b="0" u="none" strike="noStrike" spc="-10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</a:p>
                    <a:p>
                      <a:pPr algn="l" fontAlgn="ctr"/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오목로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신월로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신정로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곰달래로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가로공원로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</a:p>
                    <a:p>
                      <a:pPr algn="l" fontAlgn="ctr"/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안양천로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목동중심축도로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모세미로</a:t>
                      </a:r>
                      <a:endParaRPr lang="en-US" altLang="ko-KR" sz="1100" b="0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2860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학교</a:t>
                      </a:r>
                      <a:endParaRPr lang="en-US" altLang="ko-KR" sz="1100" b="1" u="none" strike="noStrike" spc="-100" dirty="0" smtClean="0"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학생수</a:t>
                      </a:r>
                      <a:r>
                        <a:rPr lang="en-US" altLang="ko-KR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1100" b="0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초등학교</a:t>
                      </a:r>
                      <a:endParaRPr lang="ko-KR" altLang="en-US" sz="1100" b="1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30</a:t>
                      </a:r>
                      <a:r>
                        <a:rPr lang="ko-KR" altLang="en-US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</a:t>
                      </a:r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(25,446</a:t>
                      </a:r>
                      <a:r>
                        <a:rPr lang="ko-KR" altLang="en-US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명</a:t>
                      </a:r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altLang="ko-KR" sz="1100" b="0" i="0" u="none" strike="noStrike" spc="-100" baseline="0" dirty="0" smtClean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28600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spc="-10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중학교</a:t>
                      </a:r>
                      <a:endParaRPr lang="ko-KR" altLang="en-US" sz="1100" b="1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19</a:t>
                      </a:r>
                      <a:r>
                        <a:rPr lang="ko-KR" altLang="en-US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</a:t>
                      </a:r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(21,709</a:t>
                      </a:r>
                      <a:r>
                        <a:rPr lang="ko-KR" altLang="en-US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명</a:t>
                      </a:r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altLang="ko-KR" sz="1100" b="0" i="0" u="none" strike="noStrike" spc="-100" baseline="0" dirty="0" smtClean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28600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spc="-10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고등학교</a:t>
                      </a:r>
                      <a:endParaRPr lang="ko-KR" altLang="en-US" sz="1100" b="1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14</a:t>
                      </a:r>
                      <a:r>
                        <a:rPr lang="ko-KR" altLang="en-US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</a:t>
                      </a:r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(17,404</a:t>
                      </a:r>
                      <a:r>
                        <a:rPr lang="ko-KR" altLang="en-US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명</a:t>
                      </a:r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altLang="ko-KR" sz="1100" b="0" i="0" u="none" strike="noStrike" spc="-100" baseline="0" dirty="0" smtClean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286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아파트 시세 </a:t>
                      </a:r>
                      <a:r>
                        <a:rPr lang="en-US" altLang="ko-KR" sz="1100" b="1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 </a:t>
                      </a:r>
                      <a:r>
                        <a:rPr lang="ko-KR" altLang="en-US" sz="1100" b="1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endParaRPr lang="en-US" altLang="ko-KR" sz="1100" b="1" u="none" strike="noStrike" spc="-100" dirty="0" smtClean="0"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(‘16</a:t>
                      </a:r>
                      <a:r>
                        <a:rPr lang="ko-KR" altLang="en-US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년 </a:t>
                      </a:r>
                      <a:r>
                        <a:rPr lang="en-US" altLang="ko-KR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</a:t>
                      </a:r>
                      <a:r>
                        <a:rPr lang="ko-KR" altLang="en-US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월</a:t>
                      </a:r>
                      <a:r>
                        <a:rPr lang="en-US" altLang="ko-KR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1100" b="1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-100" dirty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매매</a:t>
                      </a:r>
                      <a:endParaRPr lang="ko-KR" altLang="en-US" sz="1100" b="1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685</a:t>
                      </a:r>
                      <a:r>
                        <a:rPr lang="ko-KR" altLang="en-US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lang="ko-KR" altLang="en-US" sz="1100" b="0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286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-100" dirty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전세</a:t>
                      </a:r>
                      <a:endParaRPr lang="ko-KR" altLang="en-US" sz="1100" b="1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485</a:t>
                      </a:r>
                      <a:r>
                        <a:rPr lang="ko-KR" altLang="en-US" sz="1100" b="0" u="none" strike="noStrike" spc="-10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lang="ko-KR" altLang="en-US" sz="1100" b="0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1015745"/>
              </p:ext>
            </p:extLst>
          </p:nvPr>
        </p:nvGraphicFramePr>
        <p:xfrm>
          <a:off x="4926470" y="5383658"/>
          <a:ext cx="4439602" cy="13222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85202"/>
                <a:gridCol w="3454400"/>
              </a:tblGrid>
              <a:tr h="4591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병원</a:t>
                      </a:r>
                      <a:endParaRPr lang="ko-KR" altLang="en-US" sz="1100" b="1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 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이대목동병원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양천구보건소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홍익병원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양천효요양병원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메디힐병원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b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</a:b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 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서울특별시 서남병원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서울봄내과의원</a:t>
                      </a:r>
                      <a:endParaRPr lang="en-US" altLang="ko-KR" sz="1100" b="0" i="0" u="none" strike="noStrike" spc="-100" baseline="0" dirty="0" smtClean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591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관광</a:t>
                      </a:r>
                      <a:endParaRPr lang="ko-KR" altLang="en-US" sz="1100" b="1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양천해누리체육공원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서서울호수공원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파리공원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계남근린공원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갈산공원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어린이교통공원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용왕산근린공원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오목공원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가로공원</a:t>
                      </a:r>
                      <a:endParaRPr lang="en-US" altLang="ko-KR" sz="1100" b="0" i="0" u="none" strike="noStrike" spc="-100" baseline="0" dirty="0" smtClean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038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문화</a:t>
                      </a:r>
                      <a:r>
                        <a:rPr lang="en-US" altLang="ko-KR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1100" b="1" i="0" u="none" strike="noStrike" spc="-10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편의시설</a:t>
                      </a:r>
                      <a:endParaRPr lang="ko-KR" altLang="en-US" sz="1100" b="1" i="0" u="none" strike="noStrike" spc="-10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양천문화회관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양천구민체육센터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양천문화원</a:t>
                      </a:r>
                      <a:r>
                        <a:rPr lang="en-US" altLang="ko-KR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ko-KR" altLang="en-US" sz="1100" b="0" i="0" u="none" strike="noStrike" spc="-10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목동문화체육센터</a:t>
                      </a:r>
                      <a:endParaRPr lang="en-US" altLang="ko-KR" sz="1100" b="0" i="0" u="none" strike="noStrike" spc="-100" baseline="0" dirty="0" smtClean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368" marR="9368" marT="9368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360213" y="3153021"/>
            <a:ext cx="115768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ctr">
              <a:defRPr/>
            </a:pP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양천구 </a:t>
            </a:r>
            <a:r>
              <a:rPr lang="ko-KR" altLang="en-US" sz="1500" b="1" spc="-100" dirty="0" err="1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접근성</a:t>
            </a:r>
            <a:endParaRPr lang="ko-KR" altLang="en-US" sz="15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501189" y="3449775"/>
            <a:ext cx="1363264" cy="400110"/>
            <a:chOff x="365490" y="1056789"/>
            <a:chExt cx="1363264" cy="400110"/>
          </a:xfrm>
        </p:grpSpPr>
        <p:sp>
          <p:nvSpPr>
            <p:cNvPr id="15" name="타원 14"/>
            <p:cNvSpPr/>
            <p:nvPr/>
          </p:nvSpPr>
          <p:spPr>
            <a:xfrm>
              <a:off x="365490" y="1143205"/>
              <a:ext cx="72000" cy="72000"/>
            </a:xfrm>
            <a:prstGeom prst="ellipse">
              <a:avLst/>
            </a:prstGeom>
            <a:gradFill flip="none" rotWithShape="1">
              <a:gsLst>
                <a:gs pos="0">
                  <a:srgbClr val="FFE5E5"/>
                </a:gs>
                <a:gs pos="52000">
                  <a:srgbClr val="FF0000"/>
                </a:gs>
                <a:gs pos="68000">
                  <a:srgbClr val="B00000"/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noFill/>
            </a:ln>
            <a:effectLst>
              <a:outerShdw blurRad="12700" sx="103000" sy="103000" algn="ctr" rotWithShape="0">
                <a:schemeClr val="tx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ko-KR" altLang="en-US" sz="1000">
                <a:solidFill>
                  <a:prstClr val="white"/>
                </a:solidFill>
                <a:effectLst>
                  <a:outerShdw blurRad="25400" dist="50800" dir="5400000" algn="ctr" rotWithShape="0">
                    <a:prstClr val="black">
                      <a:alpha val="31000"/>
                    </a:prstClr>
                  </a:outerShdw>
                </a:effectLst>
                <a:latin typeface="LG스마트체 Bold" panose="020B0600000101010101" pitchFamily="50" charset="-127"/>
                <a:ea typeface="LG스마트체 Bold" panose="020B0600000101010101" pitchFamily="50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0308" y="1056789"/>
              <a:ext cx="13484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ctr">
                <a:defRPr/>
              </a:pPr>
              <a:r>
                <a:rPr lang="ko-KR" altLang="en-US" sz="1100" dirty="0" smtClean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기준점 </a:t>
              </a:r>
              <a:r>
                <a:rPr lang="en-US" altLang="ko-KR" sz="1100" dirty="0" smtClean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: </a:t>
              </a:r>
              <a:r>
                <a:rPr lang="ko-KR" altLang="en-US" sz="1100" dirty="0" smtClean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양천구청</a:t>
              </a:r>
              <a:r>
                <a:rPr lang="en-US" altLang="ko-KR" sz="1100" dirty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/>
              </a:r>
              <a:br>
                <a:rPr lang="en-US" altLang="ko-KR" sz="1100" dirty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</a:br>
              <a:r>
                <a:rPr lang="en-US" altLang="ko-KR" sz="900" dirty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(</a:t>
              </a:r>
              <a:r>
                <a:rPr lang="ko-KR" altLang="en-US" sz="900" dirty="0" err="1" smtClean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네이버</a:t>
              </a:r>
              <a:r>
                <a:rPr lang="ko-KR" altLang="en-US" sz="900" dirty="0" smtClean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 </a:t>
              </a:r>
              <a:r>
                <a:rPr lang="ko-KR" altLang="en-US" sz="900" dirty="0" err="1" smtClean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길찾기</a:t>
              </a:r>
              <a:r>
                <a:rPr lang="en-US" altLang="ko-KR" sz="900" dirty="0" smtClean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:</a:t>
              </a:r>
              <a:r>
                <a:rPr lang="ko-KR" altLang="en-US" sz="900" dirty="0" smtClean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차량기준</a:t>
              </a:r>
              <a:r>
                <a:rPr lang="en-US" altLang="ko-KR" sz="900" dirty="0" smtClean="0">
                  <a:solidFill>
                    <a:srgbClr val="00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)</a:t>
              </a:r>
              <a:endParaRPr lang="ko-KR" altLang="en-US" sz="900" dirty="0">
                <a:solidFill>
                  <a:prstClr val="black"/>
                </a:solidFill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450526" y="4182426"/>
            <a:ext cx="16642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ctr">
              <a:defRPr/>
            </a:pP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양천구 세부환경 구성</a:t>
            </a:r>
            <a:endParaRPr lang="ko-KR" altLang="en-US" sz="15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82040" y="5103691"/>
            <a:ext cx="16193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출처 </a:t>
            </a:r>
            <a:r>
              <a:rPr lang="en-US" altLang="ko-KR" sz="900" dirty="0">
                <a:solidFill>
                  <a:prstClr val="black">
                    <a:lumMod val="50000"/>
                    <a:lumOff val="50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http://love.seoul.go.kr/</a:t>
            </a:r>
            <a:endParaRPr lang="ko-KR" altLang="en-US" sz="900" dirty="0">
              <a:solidFill>
                <a:prstClr val="black">
                  <a:lumMod val="50000"/>
                  <a:lumOff val="50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0213" y="534350"/>
            <a:ext cx="2359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ctr">
              <a:defRPr/>
            </a:pPr>
            <a:r>
              <a:rPr lang="ko-KR" altLang="en-US" sz="12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양천구가 속해 있는 </a:t>
            </a:r>
            <a:endParaRPr lang="en-US" altLang="ko-KR" sz="1200" b="1" spc="-100" dirty="0" smtClean="0">
              <a:ln>
                <a:solidFill>
                  <a:prstClr val="white">
                    <a:alpha val="5000"/>
                  </a:prst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fontAlgn="ctr">
              <a:defRPr/>
            </a:pPr>
            <a:r>
              <a:rPr lang="ko-KR" altLang="en-US" sz="12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양천구 주거환경에 대해 알아보겠습니다</a:t>
            </a:r>
            <a:r>
              <a:rPr lang="en-US" altLang="ko-KR" sz="12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.</a:t>
            </a:r>
            <a:endParaRPr lang="ko-KR" altLang="en-US" sz="12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71885" y="226057"/>
            <a:ext cx="404697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양천구 주거 환경 및 </a:t>
            </a:r>
            <a:r>
              <a:rPr lang="ko-KR" altLang="en-US" sz="1500" b="1" spc="-100" dirty="0" err="1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접근성</a:t>
            </a:r>
            <a:endParaRPr lang="ko-KR" altLang="en-US" sz="15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prstClr val="black">
                  <a:lumMod val="65000"/>
                  <a:lumOff val="35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8276355" y="241752"/>
            <a:ext cx="979551" cy="287848"/>
          </a:xfrm>
          <a:prstGeom prst="roundRect">
            <a:avLst>
              <a:gd name="adj" fmla="val 19654"/>
            </a:avLst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50000"/>
                </a:schemeClr>
              </a:gs>
              <a:gs pos="5100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13500000" scaled="1"/>
            <a:tileRect/>
          </a:gradFill>
          <a:ln w="12700">
            <a:solidFill>
              <a:schemeClr val="bg1"/>
            </a:solidFill>
            <a:round/>
            <a:headEnd/>
            <a:tailEnd/>
          </a:ln>
          <a:effectLst/>
          <a:scene3d>
            <a:camera prst="orthographicFront"/>
            <a:lightRig rig="soft" dir="t"/>
          </a:scene3d>
          <a:sp3d prstMaterial="plastic"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 fontAlgn="ctr" latinLnBrk="0">
              <a:lnSpc>
                <a:spcPct val="150000"/>
              </a:lnSpc>
            </a:pPr>
            <a:endParaRPr lang="ko-KR" altLang="en-US" sz="1200" b="1" dirty="0">
              <a:solidFill>
                <a:prstClr val="white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8438155" y="139947"/>
            <a:ext cx="65594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 latinLnBrk="0"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white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양천구</a:t>
            </a:r>
            <a:endParaRPr lang="ko-KR" altLang="en-US" sz="1400" b="1" dirty="0">
              <a:solidFill>
                <a:prstClr val="white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644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258699" y="4094656"/>
            <a:ext cx="9363861" cy="2763344"/>
          </a:xfrm>
          <a:prstGeom prst="rect">
            <a:avLst/>
          </a:prstGeom>
          <a:pattFill prst="dkUpDiag">
            <a:fgClr>
              <a:srgbClr val="E4E4E4"/>
            </a:fgClr>
            <a:bgClr>
              <a:schemeClr val="bg1"/>
            </a:bgClr>
          </a:patt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>
              <a:lnSpc>
                <a:spcPct val="150000"/>
              </a:lnSpc>
            </a:pPr>
            <a:endParaRPr lang="ko-KR" altLang="en-US" b="1" i="1" dirty="0">
              <a:solidFill>
                <a:prstClr val="black"/>
              </a:solidFill>
            </a:endParaRPr>
          </a:p>
        </p:txBody>
      </p:sp>
      <p:sp>
        <p:nvSpPr>
          <p:cNvPr id="20" name="正方形/長方形 9"/>
          <p:cNvSpPr/>
          <p:nvPr/>
        </p:nvSpPr>
        <p:spPr>
          <a:xfrm>
            <a:off x="316456" y="968741"/>
            <a:ext cx="438667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아파트 </a:t>
            </a:r>
            <a:r>
              <a:rPr lang="ko-KR" altLang="en-US" sz="1500" b="1" spc="-100" dirty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매매 및 전세 </a:t>
            </a: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추이 </a:t>
            </a:r>
            <a:r>
              <a:rPr lang="en-US" altLang="ko-KR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(2016</a:t>
            </a:r>
            <a:r>
              <a:rPr lang="ko-KR" altLang="en-US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년 </a:t>
            </a:r>
            <a:r>
              <a:rPr lang="en-US" altLang="ko-KR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10</a:t>
            </a:r>
            <a:r>
              <a:rPr lang="ko-KR" altLang="en-US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월 기준</a:t>
            </a:r>
            <a:r>
              <a:rPr lang="en-US" altLang="ko-KR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)</a:t>
            </a:r>
            <a:endParaRPr lang="ja-JP" altLang="en-US" sz="900" dirty="0">
              <a:solidFill>
                <a:prstClr val="black"/>
              </a:solidFill>
              <a:latin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sp>
        <p:nvSpPr>
          <p:cNvPr id="53" name="正方形/長方形 9"/>
          <p:cNvSpPr/>
          <p:nvPr/>
        </p:nvSpPr>
        <p:spPr>
          <a:xfrm>
            <a:off x="275213" y="4088961"/>
            <a:ext cx="2200497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2875">
              <a:lnSpc>
                <a:spcPct val="150000"/>
              </a:lnSpc>
              <a:spcAft>
                <a:spcPts val="300"/>
              </a:spcAft>
            </a:pP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rgbClr val="7A8218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주변지역 면적당 시세</a:t>
            </a:r>
            <a:r>
              <a:rPr lang="en-US" altLang="ko-KR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rgbClr val="7A8218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</a:t>
            </a: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rgbClr val="7A8218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㎡</a:t>
            </a:r>
            <a:r>
              <a:rPr lang="en-US" altLang="ko-KR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rgbClr val="7A8218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)</a:t>
            </a:r>
            <a:endParaRPr lang="en-US" altLang="ko-KR" sz="15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srgbClr val="7A8218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58" name="正方形/長方形 9"/>
          <p:cNvSpPr/>
          <p:nvPr/>
        </p:nvSpPr>
        <p:spPr>
          <a:xfrm>
            <a:off x="5024877" y="3902248"/>
            <a:ext cx="127937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300"/>
              </a:spcAft>
            </a:pP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※ </a:t>
            </a:r>
            <a:r>
              <a:rPr lang="ko-KR" altLang="en-US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출처</a:t>
            </a: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: KB</a:t>
            </a:r>
            <a:r>
              <a:rPr lang="ko-KR" altLang="en-US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국민은행</a:t>
            </a: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</a:t>
            </a:r>
            <a:endParaRPr lang="ja-JP" altLang="en-US" sz="800" dirty="0">
              <a:solidFill>
                <a:prstClr val="black"/>
              </a:solidFill>
              <a:latin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sp>
        <p:nvSpPr>
          <p:cNvPr id="61" name="正方形/長方形 9"/>
          <p:cNvSpPr/>
          <p:nvPr/>
        </p:nvSpPr>
        <p:spPr>
          <a:xfrm>
            <a:off x="7522533" y="6526700"/>
            <a:ext cx="127937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300"/>
              </a:spcAft>
            </a:pP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※ </a:t>
            </a:r>
            <a:r>
              <a:rPr lang="ko-KR" altLang="en-US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출처</a:t>
            </a: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: KB</a:t>
            </a:r>
            <a:r>
              <a:rPr lang="ko-KR" altLang="en-US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국민은행</a:t>
            </a:r>
            <a:endParaRPr lang="ja-JP" altLang="en-US" sz="800" dirty="0">
              <a:solidFill>
                <a:prstClr val="black"/>
              </a:solidFill>
              <a:latin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sp>
        <p:nvSpPr>
          <p:cNvPr id="32" name="正方形/長方形 9"/>
          <p:cNvSpPr/>
          <p:nvPr/>
        </p:nvSpPr>
        <p:spPr>
          <a:xfrm>
            <a:off x="258700" y="1381946"/>
            <a:ext cx="6317411" cy="592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indent="-34925">
              <a:lnSpc>
                <a:spcPct val="15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altLang="ko-KR" sz="10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매매시세는 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611</a:t>
            </a:r>
            <a:r>
              <a:rPr lang="ko-KR" altLang="en-US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만원</a:t>
            </a: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/</a:t>
            </a:r>
            <a:r>
              <a:rPr lang="ko-KR" altLang="en-US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㎡ 으로 </a:t>
            </a:r>
            <a:r>
              <a:rPr lang="ko-KR" altLang="en-US" sz="1000" spc="-100" dirty="0" err="1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전분기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대비 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0.09% </a:t>
            </a:r>
            <a:r>
              <a:rPr lang="ko-KR" altLang="en-US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상승함</a:t>
            </a: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.</a:t>
            </a:r>
          </a:p>
          <a:p>
            <a:pPr marL="177800" indent="-34925">
              <a:lnSpc>
                <a:spcPct val="15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전세시세는 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407</a:t>
            </a:r>
            <a:r>
              <a:rPr lang="ko-KR" altLang="en-US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만원</a:t>
            </a: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/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㎡으로 </a:t>
            </a:r>
            <a:r>
              <a:rPr lang="ko-KR" altLang="en-US" sz="1000" spc="-100" dirty="0" err="1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전분기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대비 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0.06% </a:t>
            </a:r>
            <a:r>
              <a:rPr lang="ko-KR" altLang="en-US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상승함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.</a:t>
            </a:r>
            <a:endParaRPr lang="en-US" altLang="ko-KR" sz="1000" spc="-100" dirty="0">
              <a:solidFill>
                <a:prstClr val="black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86718" y="928723"/>
            <a:ext cx="0" cy="31025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49327" y="534350"/>
            <a:ext cx="4389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ctr">
              <a:defRPr/>
            </a:pPr>
            <a:r>
              <a:rPr lang="ko-KR" altLang="en-US" sz="12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양천구의 아파트 매매 및 전세 추이는 서울시와 비슷한 상승추이를 나타냅니다</a:t>
            </a:r>
            <a:r>
              <a:rPr lang="en-US" altLang="ko-KR" sz="12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. </a:t>
            </a:r>
            <a:endParaRPr lang="ko-KR" altLang="en-US" sz="12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82771" y="236699"/>
            <a:ext cx="404697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아파트 매매</a:t>
            </a:r>
            <a:r>
              <a:rPr lang="en-US" altLang="ko-KR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</a:t>
            </a: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전세</a:t>
            </a:r>
            <a:endParaRPr lang="ko-KR" altLang="en-US" sz="15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prstClr val="black">
                  <a:lumMod val="65000"/>
                  <a:lumOff val="35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6" name="모서리가 둥근 직사각형 65"/>
          <p:cNvSpPr/>
          <p:nvPr/>
        </p:nvSpPr>
        <p:spPr>
          <a:xfrm>
            <a:off x="8287241" y="241752"/>
            <a:ext cx="979551" cy="287848"/>
          </a:xfrm>
          <a:prstGeom prst="roundRect">
            <a:avLst>
              <a:gd name="adj" fmla="val 19654"/>
            </a:avLst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50000"/>
                </a:schemeClr>
              </a:gs>
              <a:gs pos="5100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13500000" scaled="1"/>
            <a:tileRect/>
          </a:gradFill>
          <a:ln w="12700">
            <a:solidFill>
              <a:schemeClr val="bg1"/>
            </a:solidFill>
            <a:round/>
            <a:headEnd/>
            <a:tailEnd/>
          </a:ln>
          <a:effectLst/>
          <a:scene3d>
            <a:camera prst="orthographicFront"/>
            <a:lightRig rig="soft" dir="t"/>
          </a:scene3d>
          <a:sp3d prstMaterial="plastic"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 fontAlgn="ctr" latinLnBrk="0">
              <a:lnSpc>
                <a:spcPct val="150000"/>
              </a:lnSpc>
            </a:pPr>
            <a:endParaRPr lang="ko-KR" altLang="en-US" sz="1200" b="1" dirty="0">
              <a:solidFill>
                <a:prstClr val="white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449041" y="139947"/>
            <a:ext cx="655950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 latinLnBrk="0"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white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양천구</a:t>
            </a:r>
            <a:endParaRPr lang="ko-KR" altLang="en-US" sz="1400" b="1" dirty="0">
              <a:solidFill>
                <a:prstClr val="white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29" y="2064457"/>
            <a:ext cx="2790231" cy="1851057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420" y="2064456"/>
            <a:ext cx="2790231" cy="1847586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27" name="正方形/長方形 9"/>
          <p:cNvSpPr/>
          <p:nvPr/>
        </p:nvSpPr>
        <p:spPr>
          <a:xfrm>
            <a:off x="6430264" y="970067"/>
            <a:ext cx="3192298" cy="500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300"/>
              </a:spcAft>
            </a:pP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주간아파트 가격 동향</a:t>
            </a:r>
            <a:endParaRPr lang="en-US" altLang="ko-KR" sz="1500" b="1" spc="-100" dirty="0" smtClean="0">
              <a:ln>
                <a:solidFill>
                  <a:prstClr val="white">
                    <a:alpha val="5000"/>
                  </a:prst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algn="ctr">
              <a:spcAft>
                <a:spcPts val="300"/>
              </a:spcAft>
            </a:pPr>
            <a:r>
              <a:rPr lang="en-US" altLang="ko-KR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(2016</a:t>
            </a:r>
            <a:r>
              <a:rPr lang="ko-KR" altLang="en-US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년 </a:t>
            </a:r>
            <a:r>
              <a:rPr lang="en-US" altLang="ko-KR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10</a:t>
            </a:r>
            <a:r>
              <a:rPr lang="ko-KR" altLang="en-US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월 기준</a:t>
            </a:r>
            <a:r>
              <a:rPr lang="en-US" altLang="ko-KR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,</a:t>
            </a:r>
            <a:r>
              <a:rPr lang="ko-KR" altLang="en-US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전월 대비 동향</a:t>
            </a:r>
            <a:r>
              <a:rPr lang="en-US" altLang="ko-KR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)</a:t>
            </a:r>
            <a:endParaRPr lang="ja-JP" altLang="en-US" sz="900" dirty="0">
              <a:solidFill>
                <a:prstClr val="black"/>
              </a:solidFill>
              <a:latin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sp>
        <p:nvSpPr>
          <p:cNvPr id="29" name="正方形/長方形 9"/>
          <p:cNvSpPr/>
          <p:nvPr/>
        </p:nvSpPr>
        <p:spPr>
          <a:xfrm>
            <a:off x="8238536" y="3903576"/>
            <a:ext cx="127937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300"/>
              </a:spcAft>
            </a:pP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※ </a:t>
            </a:r>
            <a:r>
              <a:rPr lang="ko-KR" altLang="en-US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출처</a:t>
            </a: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: KB</a:t>
            </a:r>
            <a:r>
              <a:rPr lang="ko-KR" altLang="en-US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국민은행</a:t>
            </a: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</a:t>
            </a:r>
            <a:endParaRPr lang="ja-JP" altLang="en-US" sz="800" dirty="0">
              <a:solidFill>
                <a:prstClr val="black"/>
              </a:solidFill>
              <a:latin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l="65014" t="44180" r="18899" b="22970"/>
          <a:stretch/>
        </p:blipFill>
        <p:spPr>
          <a:xfrm>
            <a:off x="6579057" y="1494663"/>
            <a:ext cx="2941982" cy="2417379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l="18334" t="20145" r="38405" b="42522"/>
          <a:stretch/>
        </p:blipFill>
        <p:spPr>
          <a:xfrm>
            <a:off x="462330" y="4484534"/>
            <a:ext cx="7322474" cy="2257610"/>
          </a:xfrm>
          <a:prstGeom prst="rect">
            <a:avLst/>
          </a:prstGeom>
        </p:spPr>
      </p:pic>
      <p:sp>
        <p:nvSpPr>
          <p:cNvPr id="41" name="모서리가 둥근 직사각형 40"/>
          <p:cNvSpPr/>
          <p:nvPr/>
        </p:nvSpPr>
        <p:spPr>
          <a:xfrm>
            <a:off x="138954" y="125373"/>
            <a:ext cx="1881723" cy="189933"/>
          </a:xfrm>
          <a:prstGeom prst="roundRect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  </a:t>
            </a:r>
            <a:r>
              <a:rPr lang="en-US" altLang="ko-KR" sz="1000" dirty="0" smtClean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03. </a:t>
            </a:r>
            <a:r>
              <a:rPr lang="ko-KR" altLang="en-US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양천지구 주거환경</a:t>
            </a:r>
            <a:endParaRPr lang="en-US" altLang="ko-KR" sz="1000" dirty="0">
              <a:solidFill>
                <a:schemeClr val="bg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42" name="타원 41"/>
          <p:cNvSpPr/>
          <p:nvPr/>
        </p:nvSpPr>
        <p:spPr>
          <a:xfrm>
            <a:off x="1992630" y="191843"/>
            <a:ext cx="55534" cy="55534"/>
          </a:xfrm>
          <a:prstGeom prst="ellipse">
            <a:avLst/>
          </a:prstGeom>
          <a:gradFill flip="none" rotWithShape="1">
            <a:gsLst>
              <a:gs pos="96000">
                <a:schemeClr val="accent4">
                  <a:lumMod val="67000"/>
                </a:schemeClr>
              </a:gs>
              <a:gs pos="35000">
                <a:schemeClr val="accent4">
                  <a:lumMod val="97000"/>
                  <a:lumOff val="3000"/>
                </a:schemeClr>
              </a:gs>
              <a:gs pos="0">
                <a:schemeClr val="accent4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8000" tIns="0" rIns="0" bIns="0" rtlCol="0" anchor="ctr"/>
          <a:lstStyle/>
          <a:p>
            <a:endParaRPr lang="ko-KR" altLang="en-US"/>
          </a:p>
        </p:txBody>
      </p:sp>
      <p:sp>
        <p:nvSpPr>
          <p:cNvPr id="43" name="타원 42"/>
          <p:cNvSpPr/>
          <p:nvPr/>
        </p:nvSpPr>
        <p:spPr>
          <a:xfrm>
            <a:off x="2149359" y="255038"/>
            <a:ext cx="55534" cy="55534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96250">
                <a:schemeClr val="tx1">
                  <a:lumMod val="65000"/>
                  <a:lumOff val="35000"/>
                </a:schemeClr>
              </a:gs>
              <a:gs pos="48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0">
              <a:solidFill>
                <a:prstClr val="white"/>
              </a:solidFill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2306088" y="191843"/>
            <a:ext cx="55534" cy="55534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96250">
                <a:schemeClr val="tx1">
                  <a:lumMod val="65000"/>
                  <a:lumOff val="35000"/>
                </a:schemeClr>
              </a:gs>
              <a:gs pos="48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0">
              <a:solidFill>
                <a:prstClr val="white"/>
              </a:solidFill>
            </a:endParaRPr>
          </a:p>
        </p:txBody>
      </p:sp>
      <p:cxnSp>
        <p:nvCxnSpPr>
          <p:cNvPr id="45" name="직선 연결선 44"/>
          <p:cNvCxnSpPr>
            <a:stCxn id="42" idx="5"/>
            <a:endCxn id="43" idx="2"/>
          </p:cNvCxnSpPr>
          <p:nvPr/>
        </p:nvCxnSpPr>
        <p:spPr>
          <a:xfrm>
            <a:off x="2040031" y="239244"/>
            <a:ext cx="109328" cy="43561"/>
          </a:xfrm>
          <a:prstGeom prst="line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직선 연결선 45"/>
          <p:cNvCxnSpPr>
            <a:stCxn id="43" idx="6"/>
            <a:endCxn id="44" idx="3"/>
          </p:cNvCxnSpPr>
          <p:nvPr/>
        </p:nvCxnSpPr>
        <p:spPr>
          <a:xfrm flipV="1">
            <a:off x="2204893" y="239244"/>
            <a:ext cx="109328" cy="43561"/>
          </a:xfrm>
          <a:prstGeom prst="line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" name="직사각형 24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23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모서리가 둥근 직사각형 25"/>
          <p:cNvSpPr/>
          <p:nvPr/>
        </p:nvSpPr>
        <p:spPr>
          <a:xfrm>
            <a:off x="8298127" y="241752"/>
            <a:ext cx="979551" cy="287848"/>
          </a:xfrm>
          <a:prstGeom prst="roundRect">
            <a:avLst>
              <a:gd name="adj" fmla="val 19654"/>
            </a:avLst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50000"/>
                </a:schemeClr>
              </a:gs>
              <a:gs pos="5100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13500000" scaled="1"/>
            <a:tileRect/>
          </a:gradFill>
          <a:ln w="12700">
            <a:solidFill>
              <a:schemeClr val="bg1"/>
            </a:solidFill>
            <a:round/>
            <a:headEnd/>
            <a:tailEnd/>
          </a:ln>
          <a:effectLst/>
          <a:scene3d>
            <a:camera prst="orthographicFront"/>
            <a:lightRig rig="soft" dir="t"/>
          </a:scene3d>
          <a:sp3d prstMaterial="plastic"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 fontAlgn="ctr" latinLnBrk="0">
              <a:lnSpc>
                <a:spcPct val="150000"/>
              </a:lnSpc>
            </a:pPr>
            <a:endParaRPr lang="ko-KR" altLang="en-US" sz="1200" b="1" dirty="0">
              <a:solidFill>
                <a:prstClr val="white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8538474" y="139947"/>
            <a:ext cx="498855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 latinLnBrk="0">
              <a:lnSpc>
                <a:spcPct val="150000"/>
              </a:lnSpc>
            </a:pPr>
            <a:r>
              <a:rPr lang="ko-KR" altLang="en-US" sz="1400" b="1" smtClean="0">
                <a:solidFill>
                  <a:prstClr val="white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목동</a:t>
            </a:r>
            <a:endParaRPr lang="ko-KR" altLang="en-US" sz="1400" b="1" dirty="0">
              <a:solidFill>
                <a:prstClr val="white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184729" y="228207"/>
            <a:ext cx="404697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주요 아파트 시세</a:t>
            </a:r>
            <a:endParaRPr lang="ko-KR" altLang="en-US" sz="15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prstClr val="black">
                  <a:lumMod val="65000"/>
                  <a:lumOff val="35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079229"/>
              </p:ext>
            </p:extLst>
          </p:nvPr>
        </p:nvGraphicFramePr>
        <p:xfrm>
          <a:off x="413665" y="3345259"/>
          <a:ext cx="9117923" cy="337174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5428"/>
                <a:gridCol w="1446241"/>
                <a:gridCol w="829758"/>
                <a:gridCol w="800812"/>
                <a:gridCol w="800812"/>
                <a:gridCol w="800812"/>
                <a:gridCol w="800812"/>
                <a:gridCol w="800812"/>
                <a:gridCol w="800812"/>
                <a:gridCol w="800812"/>
                <a:gridCol w="800812"/>
              </a:tblGrid>
              <a:tr h="18313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No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0" baseline="0" dirty="0" err="1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아파트명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면적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매매가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전세가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월세가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7072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chemeClr val="dk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하위평균가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일반평균가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하위평균가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일반평균가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보증금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월세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건영아파트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109.09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32,250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34,750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36,000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27,500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28,500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29,500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73~85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5828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목동신시가지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(2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단지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99.17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91,000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51,150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54,000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58,500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120~135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우성아파트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109.09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58,500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62,000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48,000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49,500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51,000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120~140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0290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목동대원칸타빌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(2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단지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102.47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53,000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55,500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49,500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50,500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52,000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120~125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부영그린타운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(3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112.39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36,500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38,500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39,750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31,500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32,500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33,500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110~115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세종그랑시아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105.78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46,000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39,000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90~100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목동한신청구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109.09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73,000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58,000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59,750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62,000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140~165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극동늘푸른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109.90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46,000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48,500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49,500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42,500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44,000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123~138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89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부영그린타원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(3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105.78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63,000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68,000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50,500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54,500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58,500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391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목동금호어울림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106.41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53,000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57,500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59,000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49,500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51,000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52,250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115~125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2" name="正方形/長方形 9"/>
          <p:cNvSpPr/>
          <p:nvPr/>
        </p:nvSpPr>
        <p:spPr>
          <a:xfrm>
            <a:off x="5777602" y="3058973"/>
            <a:ext cx="380841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2875" algn="r">
              <a:spcAft>
                <a:spcPts val="300"/>
              </a:spcAft>
            </a:pP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＊자료출처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:KB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국민은행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,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시세 갱신일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: 16.10.21(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단위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: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만원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)</a:t>
            </a:r>
            <a:endParaRPr lang="en-US" altLang="ko-KR" sz="1000" dirty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30" name="正方形/長方形 9"/>
          <p:cNvSpPr/>
          <p:nvPr/>
        </p:nvSpPr>
        <p:spPr>
          <a:xfrm>
            <a:off x="189674" y="3074742"/>
            <a:ext cx="28202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indent="-34925"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ko-KR" altLang="en-US" sz="1000" b="1" dirty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en-US" altLang="ko-KR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100(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㎡</a:t>
            </a:r>
            <a:r>
              <a:rPr lang="en-US" altLang="ko-KR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)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기준 예시</a:t>
            </a:r>
            <a:endParaRPr lang="en-US" altLang="ko-KR" sz="1000" b="1" dirty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50" name="正方形/長方形 9"/>
          <p:cNvSpPr/>
          <p:nvPr/>
        </p:nvSpPr>
        <p:spPr>
          <a:xfrm>
            <a:off x="189675" y="538368"/>
            <a:ext cx="1858490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indent="-34925"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ko-KR" altLang="en-US" sz="1000" b="1" dirty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목동 </a:t>
            </a:r>
            <a:endParaRPr lang="en-US" altLang="ko-KR" sz="1000" b="1" dirty="0" smtClean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  <a:p>
            <a:pPr marL="142875">
              <a:spcAft>
                <a:spcPts val="300"/>
              </a:spcAft>
            </a:pPr>
            <a:r>
              <a:rPr lang="en-US" altLang="ko-KR" sz="1000" b="1" dirty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en-US" altLang="ko-KR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아파트 분포현황</a:t>
            </a:r>
            <a:endParaRPr lang="en-US" altLang="ko-KR" sz="1000" b="1" dirty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2094695" y="555445"/>
            <a:ext cx="7364991" cy="2503527"/>
            <a:chOff x="1639888" y="836613"/>
            <a:chExt cx="7597775" cy="2087563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2"/>
            <a:srcRect l="21138" t="43148" r="36310" b="16203"/>
            <a:stretch/>
          </p:blipFill>
          <p:spPr>
            <a:xfrm>
              <a:off x="1639888" y="836614"/>
              <a:ext cx="7597775" cy="2087562"/>
            </a:xfrm>
            <a:prstGeom prst="rect">
              <a:avLst/>
            </a:prstGeom>
          </p:spPr>
        </p:pic>
        <p:sp>
          <p:nvSpPr>
            <p:cNvPr id="5" name="타원 4"/>
            <p:cNvSpPr/>
            <p:nvPr/>
          </p:nvSpPr>
          <p:spPr>
            <a:xfrm>
              <a:off x="4857480" y="836613"/>
              <a:ext cx="219075" cy="19307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1</a:t>
              </a:r>
              <a:endParaRPr lang="ko-KR" altLang="en-US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5009880" y="1379538"/>
              <a:ext cx="219075" cy="19307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smtClean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2</a:t>
              </a:r>
              <a:endParaRPr lang="ko-KR" altLang="en-US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endParaRPr>
            </a:p>
          </p:txBody>
        </p:sp>
        <p:sp>
          <p:nvSpPr>
            <p:cNvPr id="28" name="타원 27"/>
            <p:cNvSpPr/>
            <p:nvPr/>
          </p:nvSpPr>
          <p:spPr>
            <a:xfrm>
              <a:off x="5409930" y="989013"/>
              <a:ext cx="219075" cy="19307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smtClean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3</a:t>
              </a:r>
              <a:endParaRPr lang="ko-KR" altLang="en-US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endParaRPr>
            </a:p>
          </p:txBody>
        </p:sp>
        <p:sp>
          <p:nvSpPr>
            <p:cNvPr id="31" name="타원 30"/>
            <p:cNvSpPr/>
            <p:nvPr/>
          </p:nvSpPr>
          <p:spPr>
            <a:xfrm>
              <a:off x="2900361" y="2547381"/>
              <a:ext cx="219075" cy="19307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smtClean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4</a:t>
              </a:r>
              <a:endParaRPr lang="ko-KR" altLang="en-US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endParaRPr>
            </a:p>
          </p:txBody>
        </p:sp>
        <p:sp>
          <p:nvSpPr>
            <p:cNvPr id="32" name="타원 31"/>
            <p:cNvSpPr/>
            <p:nvPr/>
          </p:nvSpPr>
          <p:spPr>
            <a:xfrm>
              <a:off x="7114381" y="2024512"/>
              <a:ext cx="219075" cy="19307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smtClean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5</a:t>
              </a:r>
              <a:endParaRPr lang="ko-KR" altLang="en-US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endParaRPr>
            </a:p>
          </p:txBody>
        </p:sp>
        <p:sp>
          <p:nvSpPr>
            <p:cNvPr id="33" name="타원 32"/>
            <p:cNvSpPr/>
            <p:nvPr/>
          </p:nvSpPr>
          <p:spPr>
            <a:xfrm>
              <a:off x="2481261" y="1175781"/>
              <a:ext cx="219075" cy="19307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smtClean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6</a:t>
              </a:r>
              <a:endParaRPr lang="ko-KR" altLang="en-US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endParaRPr>
            </a:p>
          </p:txBody>
        </p:sp>
        <p:sp>
          <p:nvSpPr>
            <p:cNvPr id="34" name="타원 33"/>
            <p:cNvSpPr/>
            <p:nvPr/>
          </p:nvSpPr>
          <p:spPr>
            <a:xfrm>
              <a:off x="7004049" y="969963"/>
              <a:ext cx="219075" cy="19307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smtClean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7</a:t>
              </a:r>
              <a:endParaRPr lang="ko-KR" altLang="en-US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endParaRPr>
            </a:p>
          </p:txBody>
        </p:sp>
        <p:sp>
          <p:nvSpPr>
            <p:cNvPr id="36" name="타원 35"/>
            <p:cNvSpPr/>
            <p:nvPr/>
          </p:nvSpPr>
          <p:spPr>
            <a:xfrm>
              <a:off x="4638405" y="1331913"/>
              <a:ext cx="219075" cy="19307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smtClean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8</a:t>
              </a:r>
              <a:endParaRPr lang="ko-KR" altLang="en-US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endParaRPr>
            </a:p>
          </p:txBody>
        </p:sp>
        <p:sp>
          <p:nvSpPr>
            <p:cNvPr id="38" name="타원 37"/>
            <p:cNvSpPr/>
            <p:nvPr/>
          </p:nvSpPr>
          <p:spPr>
            <a:xfrm>
              <a:off x="7028656" y="1500637"/>
              <a:ext cx="219075" cy="19307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smtClean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9</a:t>
              </a:r>
              <a:endParaRPr lang="ko-KR" altLang="en-US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endParaRPr>
            </a:p>
          </p:txBody>
        </p:sp>
        <p:sp>
          <p:nvSpPr>
            <p:cNvPr id="40" name="타원 39"/>
            <p:cNvSpPr/>
            <p:nvPr/>
          </p:nvSpPr>
          <p:spPr>
            <a:xfrm>
              <a:off x="3957636" y="2090181"/>
              <a:ext cx="490539" cy="33869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b="1" dirty="0" smtClean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10</a:t>
              </a:r>
              <a:endParaRPr lang="ko-KR" altLang="en-US" sz="8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endParaRPr>
            </a:p>
          </p:txBody>
        </p:sp>
      </p:grpSp>
      <p:sp>
        <p:nvSpPr>
          <p:cNvPr id="35" name="모서리가 둥근 직사각형 34"/>
          <p:cNvSpPr/>
          <p:nvPr/>
        </p:nvSpPr>
        <p:spPr>
          <a:xfrm>
            <a:off x="138954" y="125373"/>
            <a:ext cx="1881723" cy="189933"/>
          </a:xfrm>
          <a:prstGeom prst="roundRect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  </a:t>
            </a:r>
            <a:r>
              <a:rPr lang="en-US" altLang="ko-KR" sz="1000" dirty="0" smtClean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03. </a:t>
            </a:r>
            <a:r>
              <a:rPr lang="ko-KR" altLang="en-US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양천지구 주거환경</a:t>
            </a:r>
            <a:endParaRPr lang="en-US" altLang="ko-KR" sz="1000" dirty="0">
              <a:solidFill>
                <a:schemeClr val="bg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37" name="타원 36"/>
          <p:cNvSpPr/>
          <p:nvPr/>
        </p:nvSpPr>
        <p:spPr>
          <a:xfrm>
            <a:off x="1992630" y="191843"/>
            <a:ext cx="55534" cy="55534"/>
          </a:xfrm>
          <a:prstGeom prst="ellipse">
            <a:avLst/>
          </a:prstGeom>
          <a:gradFill flip="none" rotWithShape="1">
            <a:gsLst>
              <a:gs pos="96000">
                <a:schemeClr val="accent4">
                  <a:lumMod val="67000"/>
                </a:schemeClr>
              </a:gs>
              <a:gs pos="35000">
                <a:schemeClr val="accent4">
                  <a:lumMod val="97000"/>
                  <a:lumOff val="3000"/>
                </a:schemeClr>
              </a:gs>
              <a:gs pos="0">
                <a:schemeClr val="accent4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8000" tIns="0" rIns="0" bIns="0" rtlCol="0" anchor="ctr"/>
          <a:lstStyle/>
          <a:p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2149359" y="255038"/>
            <a:ext cx="55534" cy="55534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96250">
                <a:schemeClr val="tx1">
                  <a:lumMod val="65000"/>
                  <a:lumOff val="35000"/>
                </a:schemeClr>
              </a:gs>
              <a:gs pos="48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0">
              <a:solidFill>
                <a:prstClr val="white"/>
              </a:solidFill>
            </a:endParaRPr>
          </a:p>
        </p:txBody>
      </p:sp>
      <p:sp>
        <p:nvSpPr>
          <p:cNvPr id="41" name="타원 40"/>
          <p:cNvSpPr/>
          <p:nvPr/>
        </p:nvSpPr>
        <p:spPr>
          <a:xfrm>
            <a:off x="2306088" y="191843"/>
            <a:ext cx="55534" cy="55534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96250">
                <a:schemeClr val="tx1">
                  <a:lumMod val="65000"/>
                  <a:lumOff val="35000"/>
                </a:schemeClr>
              </a:gs>
              <a:gs pos="48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0">
              <a:solidFill>
                <a:prstClr val="white"/>
              </a:solidFill>
            </a:endParaRPr>
          </a:p>
        </p:txBody>
      </p:sp>
      <p:cxnSp>
        <p:nvCxnSpPr>
          <p:cNvPr id="42" name="직선 연결선 41"/>
          <p:cNvCxnSpPr>
            <a:stCxn id="37" idx="5"/>
            <a:endCxn id="39" idx="2"/>
          </p:cNvCxnSpPr>
          <p:nvPr/>
        </p:nvCxnSpPr>
        <p:spPr>
          <a:xfrm>
            <a:off x="2040031" y="239244"/>
            <a:ext cx="109328" cy="43561"/>
          </a:xfrm>
          <a:prstGeom prst="line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직선 연결선 42"/>
          <p:cNvCxnSpPr>
            <a:stCxn id="39" idx="6"/>
            <a:endCxn id="41" idx="3"/>
          </p:cNvCxnSpPr>
          <p:nvPr/>
        </p:nvCxnSpPr>
        <p:spPr>
          <a:xfrm flipV="1">
            <a:off x="2204893" y="239244"/>
            <a:ext cx="109328" cy="43561"/>
          </a:xfrm>
          <a:prstGeom prst="line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직사각형 43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582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正方形/長方形 9"/>
          <p:cNvSpPr/>
          <p:nvPr/>
        </p:nvSpPr>
        <p:spPr>
          <a:xfrm>
            <a:off x="189674" y="538368"/>
            <a:ext cx="2820225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indent="-34925"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ko-KR" altLang="en-US" sz="1000" b="1" dirty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신정동 </a:t>
            </a:r>
            <a:endParaRPr lang="en-US" altLang="ko-KR" sz="1000" b="1" dirty="0" smtClean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  <a:p>
            <a:pPr marL="142875">
              <a:spcAft>
                <a:spcPts val="300"/>
              </a:spcAft>
            </a:pPr>
            <a:r>
              <a:rPr lang="en-US" altLang="ko-KR" sz="1000" b="1" dirty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en-US" altLang="ko-KR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아파트 분포현황</a:t>
            </a:r>
            <a:endParaRPr lang="en-US" altLang="ko-KR" sz="1000" b="1" dirty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8298127" y="241752"/>
            <a:ext cx="979551" cy="287848"/>
          </a:xfrm>
          <a:prstGeom prst="roundRect">
            <a:avLst>
              <a:gd name="adj" fmla="val 19654"/>
            </a:avLst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50000"/>
                </a:schemeClr>
              </a:gs>
              <a:gs pos="5100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13500000" scaled="1"/>
            <a:tileRect/>
          </a:gradFill>
          <a:ln w="12700">
            <a:solidFill>
              <a:schemeClr val="bg1"/>
            </a:solidFill>
            <a:round/>
            <a:headEnd/>
            <a:tailEnd/>
          </a:ln>
          <a:effectLst/>
          <a:scene3d>
            <a:camera prst="orthographicFront"/>
            <a:lightRig rig="soft" dir="t"/>
          </a:scene3d>
          <a:sp3d prstMaterial="plastic"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 fontAlgn="ctr" latinLnBrk="0">
              <a:lnSpc>
                <a:spcPct val="150000"/>
              </a:lnSpc>
            </a:pPr>
            <a:endParaRPr lang="ko-KR" altLang="en-US" sz="1200" b="1" dirty="0">
              <a:solidFill>
                <a:prstClr val="white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8459927" y="139947"/>
            <a:ext cx="655950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 latinLnBrk="0"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white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신정동</a:t>
            </a:r>
            <a:endParaRPr lang="ko-KR" altLang="en-US" sz="1400" b="1" dirty="0">
              <a:solidFill>
                <a:prstClr val="white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184729" y="228207"/>
            <a:ext cx="404697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주요 아파트 시세</a:t>
            </a:r>
            <a:endParaRPr lang="ko-KR" altLang="en-US" sz="15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prstClr val="black">
                  <a:lumMod val="65000"/>
                  <a:lumOff val="35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516789"/>
              </p:ext>
            </p:extLst>
          </p:nvPr>
        </p:nvGraphicFramePr>
        <p:xfrm>
          <a:off x="424550" y="3367031"/>
          <a:ext cx="9085267" cy="33488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0114"/>
                <a:gridCol w="1478899"/>
                <a:gridCol w="829758"/>
                <a:gridCol w="800812"/>
                <a:gridCol w="800812"/>
                <a:gridCol w="800812"/>
                <a:gridCol w="800812"/>
                <a:gridCol w="800812"/>
                <a:gridCol w="800812"/>
                <a:gridCol w="800812"/>
                <a:gridCol w="800812"/>
              </a:tblGrid>
              <a:tr h="18313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No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0" baseline="0" dirty="0" err="1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아파트명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면적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매매가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전세가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월세가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489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chemeClr val="dk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하위평균가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일반평균가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하위평균가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일반평균가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보증금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월세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161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목동힐스테이트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109.42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68,000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71,000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74,000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52,000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53,000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54,000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155~165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5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목동신시가지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(10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단지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99.17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82,500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47,500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49,000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51,000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110~120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신정동아이파크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105.78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68,500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74,500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54,000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56,500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59,000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135~145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031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목동현대아파트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109.09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54,500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58,500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61,000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43,500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49,000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135~150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신트리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단지</a:t>
                      </a:r>
                      <a:endParaRPr lang="en-US" altLang="ko-KR" sz="1100" b="1" i="0" u="none" strike="noStrike" spc="0" baseline="0" dirty="0" smtClean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82.64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29,500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32,000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33,500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26,000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75~80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신정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</a:t>
                      </a:r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차현대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105.78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43,500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45,500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36,500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38,000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39,000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110~120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목동신시가지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(13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단지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115.7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89,000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92,000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94,500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54,000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59,000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95~105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 </a:t>
                      </a:r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삼성레미안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105.78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50,750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54,750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56,750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43,250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110~120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978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목동현대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128.92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46,750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49,250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51,750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38,000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39,000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41,500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90~100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3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목동삼성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109.09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54,500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59,500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62,500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48,500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51,500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52,500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125~140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2" name="正方形/長方形 9"/>
          <p:cNvSpPr/>
          <p:nvPr/>
        </p:nvSpPr>
        <p:spPr>
          <a:xfrm>
            <a:off x="5744944" y="3091631"/>
            <a:ext cx="380841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2875" algn="r">
              <a:spcAft>
                <a:spcPts val="300"/>
              </a:spcAft>
            </a:pP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＊자료출처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:KB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국민은행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,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시세 갱신일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: 16.10.21(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단위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: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만원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)</a:t>
            </a:r>
            <a:endParaRPr lang="en-US" altLang="ko-KR" sz="1000" dirty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30" name="正方形/長方形 9"/>
          <p:cNvSpPr/>
          <p:nvPr/>
        </p:nvSpPr>
        <p:spPr>
          <a:xfrm>
            <a:off x="189674" y="3096514"/>
            <a:ext cx="28202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indent="-34925"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ko-KR" altLang="en-US" sz="1000" b="1" dirty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en-US" altLang="ko-KR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100(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㎡</a:t>
            </a:r>
            <a:r>
              <a:rPr lang="en-US" altLang="ko-KR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)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기준 예시</a:t>
            </a:r>
            <a:endParaRPr lang="en-US" altLang="ko-KR" sz="1000" b="1" dirty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21150" t="30278" r="36350" b="28704"/>
          <a:stretch/>
        </p:blipFill>
        <p:spPr>
          <a:xfrm>
            <a:off x="1541094" y="566331"/>
            <a:ext cx="7946947" cy="2477591"/>
          </a:xfrm>
          <a:prstGeom prst="rect">
            <a:avLst/>
          </a:prstGeom>
        </p:spPr>
      </p:pic>
      <p:sp>
        <p:nvSpPr>
          <p:cNvPr id="35" name="타원 34"/>
          <p:cNvSpPr/>
          <p:nvPr/>
        </p:nvSpPr>
        <p:spPr>
          <a:xfrm>
            <a:off x="3266805" y="1017588"/>
            <a:ext cx="219075" cy="1930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1</a:t>
            </a:r>
            <a:endParaRPr lang="ko-KR" altLang="en-US" sz="10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37" name="타원 36"/>
          <p:cNvSpPr/>
          <p:nvPr/>
        </p:nvSpPr>
        <p:spPr>
          <a:xfrm>
            <a:off x="4719384" y="1350963"/>
            <a:ext cx="219075" cy="1930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2</a:t>
            </a:r>
            <a:endParaRPr lang="ko-KR" altLang="en-US" sz="10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7643559" y="998538"/>
            <a:ext cx="219075" cy="1930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3</a:t>
            </a:r>
            <a:endParaRPr lang="ko-KR" altLang="en-US" sz="10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41" name="타원 40"/>
          <p:cNvSpPr/>
          <p:nvPr/>
        </p:nvSpPr>
        <p:spPr>
          <a:xfrm>
            <a:off x="8830674" y="921053"/>
            <a:ext cx="219075" cy="1930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4</a:t>
            </a:r>
            <a:endParaRPr lang="ko-KR" altLang="en-US" sz="10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42" name="타원 41"/>
          <p:cNvSpPr/>
          <p:nvPr/>
        </p:nvSpPr>
        <p:spPr>
          <a:xfrm>
            <a:off x="2290509" y="2560638"/>
            <a:ext cx="219075" cy="1930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5</a:t>
            </a:r>
            <a:endParaRPr lang="ko-KR" altLang="en-US" sz="10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43" name="타원 42"/>
          <p:cNvSpPr/>
          <p:nvPr/>
        </p:nvSpPr>
        <p:spPr>
          <a:xfrm>
            <a:off x="3262059" y="2370138"/>
            <a:ext cx="219075" cy="1930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6</a:t>
            </a:r>
            <a:endParaRPr lang="ko-KR" altLang="en-US" sz="10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4995609" y="2227263"/>
            <a:ext cx="219075" cy="1930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7</a:t>
            </a:r>
            <a:endParaRPr lang="ko-KR" altLang="en-US" sz="10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45" name="타원 44"/>
          <p:cNvSpPr/>
          <p:nvPr/>
        </p:nvSpPr>
        <p:spPr>
          <a:xfrm>
            <a:off x="6376734" y="2531612"/>
            <a:ext cx="219075" cy="1930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8</a:t>
            </a:r>
            <a:endParaRPr lang="ko-KR" altLang="en-US" sz="10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47" name="타원 46"/>
          <p:cNvSpPr/>
          <p:nvPr/>
        </p:nvSpPr>
        <p:spPr>
          <a:xfrm>
            <a:off x="8015034" y="1693863"/>
            <a:ext cx="219075" cy="1930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9</a:t>
            </a:r>
            <a:endParaRPr lang="ko-KR" altLang="en-US" sz="10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48" name="타원 47"/>
          <p:cNvSpPr/>
          <p:nvPr/>
        </p:nvSpPr>
        <p:spPr>
          <a:xfrm>
            <a:off x="8662734" y="1836737"/>
            <a:ext cx="481266" cy="3905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10</a:t>
            </a:r>
            <a:endParaRPr lang="ko-KR" altLang="en-US" sz="10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38954" y="125373"/>
            <a:ext cx="1881723" cy="189933"/>
          </a:xfrm>
          <a:prstGeom prst="roundRect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  </a:t>
            </a:r>
            <a:r>
              <a:rPr lang="en-US" altLang="ko-KR" sz="1000" dirty="0" smtClean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03. </a:t>
            </a:r>
            <a:r>
              <a:rPr lang="ko-KR" altLang="en-US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양천지구 주거환경</a:t>
            </a:r>
            <a:endParaRPr lang="en-US" altLang="ko-KR" sz="1000" dirty="0">
              <a:solidFill>
                <a:schemeClr val="bg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1992630" y="191843"/>
            <a:ext cx="55534" cy="55534"/>
          </a:xfrm>
          <a:prstGeom prst="ellipse">
            <a:avLst/>
          </a:prstGeom>
          <a:gradFill flip="none" rotWithShape="1">
            <a:gsLst>
              <a:gs pos="96000">
                <a:schemeClr val="accent4">
                  <a:lumMod val="67000"/>
                </a:schemeClr>
              </a:gs>
              <a:gs pos="35000">
                <a:schemeClr val="accent4">
                  <a:lumMod val="97000"/>
                  <a:lumOff val="3000"/>
                </a:schemeClr>
              </a:gs>
              <a:gs pos="0">
                <a:schemeClr val="accent4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8000" tIns="0" rIns="0" bIns="0" rtlCol="0" anchor="ctr"/>
          <a:lstStyle/>
          <a:p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2149359" y="255038"/>
            <a:ext cx="55534" cy="55534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96250">
                <a:schemeClr val="tx1">
                  <a:lumMod val="65000"/>
                  <a:lumOff val="35000"/>
                </a:schemeClr>
              </a:gs>
              <a:gs pos="48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0">
              <a:solidFill>
                <a:prstClr val="white"/>
              </a:solidFill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2306088" y="191843"/>
            <a:ext cx="55534" cy="55534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96250">
                <a:schemeClr val="tx1">
                  <a:lumMod val="65000"/>
                  <a:lumOff val="35000"/>
                </a:schemeClr>
              </a:gs>
              <a:gs pos="48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0">
              <a:solidFill>
                <a:prstClr val="white"/>
              </a:solidFill>
            </a:endParaRPr>
          </a:p>
        </p:txBody>
      </p:sp>
      <p:cxnSp>
        <p:nvCxnSpPr>
          <p:cNvPr id="34" name="직선 연결선 33"/>
          <p:cNvCxnSpPr>
            <a:stCxn id="31" idx="5"/>
            <a:endCxn id="32" idx="2"/>
          </p:cNvCxnSpPr>
          <p:nvPr/>
        </p:nvCxnSpPr>
        <p:spPr>
          <a:xfrm>
            <a:off x="2040031" y="239244"/>
            <a:ext cx="109328" cy="43561"/>
          </a:xfrm>
          <a:prstGeom prst="line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직선 연결선 35"/>
          <p:cNvCxnSpPr>
            <a:stCxn id="32" idx="6"/>
            <a:endCxn id="33" idx="3"/>
          </p:cNvCxnSpPr>
          <p:nvPr/>
        </p:nvCxnSpPr>
        <p:spPr>
          <a:xfrm flipV="1">
            <a:off x="2204893" y="239244"/>
            <a:ext cx="109328" cy="43561"/>
          </a:xfrm>
          <a:prstGeom prst="line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직사각형 37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871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正方形/長方形 9"/>
          <p:cNvSpPr/>
          <p:nvPr/>
        </p:nvSpPr>
        <p:spPr>
          <a:xfrm>
            <a:off x="189674" y="538368"/>
            <a:ext cx="2820225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indent="-34925"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ko-KR" altLang="en-US" sz="1000" b="1" dirty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신월동 </a:t>
            </a:r>
            <a:endParaRPr lang="en-US" altLang="ko-KR" sz="1000" b="1" dirty="0" smtClean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  <a:p>
            <a:pPr marL="142875">
              <a:spcAft>
                <a:spcPts val="300"/>
              </a:spcAft>
            </a:pPr>
            <a:r>
              <a:rPr lang="en-US" altLang="ko-KR" sz="1000" b="1" dirty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en-US" altLang="ko-KR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 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아파트 분포현황</a:t>
            </a:r>
            <a:endParaRPr lang="en-US" altLang="ko-KR" sz="1000" b="1" dirty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8287241" y="241752"/>
            <a:ext cx="979551" cy="287848"/>
          </a:xfrm>
          <a:prstGeom prst="roundRect">
            <a:avLst>
              <a:gd name="adj" fmla="val 19654"/>
            </a:avLst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50000"/>
                </a:schemeClr>
              </a:gs>
              <a:gs pos="5100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13500000" scaled="1"/>
            <a:tileRect/>
          </a:gradFill>
          <a:ln w="12700">
            <a:solidFill>
              <a:schemeClr val="bg1"/>
            </a:solidFill>
            <a:round/>
            <a:headEnd/>
            <a:tailEnd/>
          </a:ln>
          <a:effectLst/>
          <a:scene3d>
            <a:camera prst="orthographicFront"/>
            <a:lightRig rig="soft" dir="t"/>
          </a:scene3d>
          <a:sp3d prstMaterial="plastic"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 fontAlgn="ctr" latinLnBrk="0">
              <a:lnSpc>
                <a:spcPct val="150000"/>
              </a:lnSpc>
            </a:pPr>
            <a:endParaRPr lang="ko-KR" altLang="en-US" sz="1200" b="1" dirty="0">
              <a:solidFill>
                <a:prstClr val="white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8449041" y="139947"/>
            <a:ext cx="655950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 latinLnBrk="0"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white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신월동</a:t>
            </a:r>
            <a:endParaRPr lang="ko-KR" altLang="en-US" sz="1400" b="1" dirty="0">
              <a:solidFill>
                <a:prstClr val="white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173843" y="228207"/>
            <a:ext cx="404697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주요 아파트 시세</a:t>
            </a:r>
            <a:endParaRPr lang="ko-KR" altLang="en-US" sz="15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prstClr val="black">
                  <a:lumMod val="65000"/>
                  <a:lumOff val="35000"/>
                </a:prst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682499"/>
              </p:ext>
            </p:extLst>
          </p:nvPr>
        </p:nvGraphicFramePr>
        <p:xfrm>
          <a:off x="398407" y="3530321"/>
          <a:ext cx="9088833" cy="31970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2106"/>
                <a:gridCol w="1187787"/>
                <a:gridCol w="855292"/>
                <a:gridCol w="825456"/>
                <a:gridCol w="825456"/>
                <a:gridCol w="825456"/>
                <a:gridCol w="825456"/>
                <a:gridCol w="825456"/>
                <a:gridCol w="825456"/>
                <a:gridCol w="825456"/>
                <a:gridCol w="825456"/>
              </a:tblGrid>
              <a:tr h="18313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No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0" baseline="0" dirty="0" err="1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아파트명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면적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매매가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전세가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월세가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7072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chemeClr val="dk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하위평균가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일반평균가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spc="0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하위평균가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일반평균가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상위평균가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보증금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월세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신월동코아르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</a:t>
                      </a:r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단지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105.78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29,750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31,750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32,750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22,000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23,000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24,000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73~83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958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태형아파트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115.7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24,000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26,000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15,500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16,000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성원아파트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109.09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22,750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24,250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25,250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16,250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17,750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65~65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135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신안파크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92.56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24,500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25,500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26,500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14,250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15,250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16,000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55~55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30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신월</a:t>
                      </a:r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</a:t>
                      </a:r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차보람쉬움</a:t>
                      </a:r>
                      <a:endParaRPr lang="en-US" altLang="ko-KR" sz="1100" b="1" i="0" u="none" strike="noStrike" spc="0" baseline="0" dirty="0" smtClean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105.78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31,250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32,000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33,500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23,500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24,250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25,500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93~95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삼정그린뷰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102.47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33,250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34,750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36,400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25,500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26,750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27,500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100~100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양천롯데캐슬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111.89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44,000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45,750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47,200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33,250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100~100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73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신월대림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105,78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33,500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36,500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26,000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78~85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8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err="1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태진아파트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105.78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26,750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28,250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19,500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20,500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21,500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75~75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6125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서울가든</a:t>
                      </a:r>
                      <a:endParaRPr lang="ko-KR" altLang="en-US" sz="1100" b="1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105.78</a:t>
                      </a:r>
                      <a:endParaRPr lang="ko-KR" altLang="en-US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28,000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29,000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30,000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21,000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22,000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23,000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5,000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spc="0" baseline="0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85~85</a:t>
                      </a:r>
                      <a:endParaRPr lang="en-US" altLang="ko-KR" sz="1100" b="0" i="0" u="none" strike="noStrike" spc="0" baseline="0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634" marR="7634" marT="7634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2" name="正方形/長方形 9"/>
          <p:cNvSpPr/>
          <p:nvPr/>
        </p:nvSpPr>
        <p:spPr>
          <a:xfrm>
            <a:off x="5788488" y="3244035"/>
            <a:ext cx="380841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2875" algn="r">
              <a:spcAft>
                <a:spcPts val="300"/>
              </a:spcAft>
            </a:pP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＊자료출처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:KB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국민은행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,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시세 갱신일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: 16.10.21(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단위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:</a:t>
            </a:r>
            <a:r>
              <a:rPr lang="ko-KR" altLang="en-US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만원</a:t>
            </a:r>
            <a:r>
              <a:rPr lang="en-US" altLang="ko-KR" sz="1000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)</a:t>
            </a:r>
            <a:endParaRPr lang="en-US" altLang="ko-KR" sz="1000" dirty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30" name="正方形/長方形 9"/>
          <p:cNvSpPr/>
          <p:nvPr/>
        </p:nvSpPr>
        <p:spPr>
          <a:xfrm>
            <a:off x="189674" y="3259804"/>
            <a:ext cx="28202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indent="-34925"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ko-KR" altLang="en-US" sz="1000" b="1" dirty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en-US" altLang="ko-KR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100(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㎡</a:t>
            </a:r>
            <a:r>
              <a:rPr lang="en-US" altLang="ko-KR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)</a:t>
            </a:r>
            <a:r>
              <a:rPr lang="ko-KR" altLang="en-US" sz="1000" b="1" dirty="0" smtClean="0">
                <a:solidFill>
                  <a:prstClr val="black"/>
                </a:solidFill>
                <a:latin typeface="Meiryo UI" panose="020B0604030504040204" pitchFamily="50" charset="-128"/>
                <a:cs typeface="Meiryo UI" panose="020B0604030504040204" pitchFamily="50" charset="-128"/>
              </a:rPr>
              <a:t>기준 예시</a:t>
            </a:r>
            <a:endParaRPr lang="en-US" altLang="ko-KR" sz="1000" b="1" dirty="0">
              <a:solidFill>
                <a:prstClr val="black"/>
              </a:solidFill>
              <a:latin typeface="Meiryo UI" panose="020B0604030504040204" pitchFamily="50" charset="-128"/>
              <a:cs typeface="Meiryo UI" panose="020B0604030504040204" pitchFamily="50" charset="-128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987173" y="577216"/>
            <a:ext cx="7478293" cy="2682587"/>
            <a:chOff x="2807317" y="787655"/>
            <a:chExt cx="6641482" cy="2165095"/>
          </a:xfrm>
        </p:grpSpPr>
        <p:grpSp>
          <p:nvGrpSpPr>
            <p:cNvPr id="3" name="그룹 2"/>
            <p:cNvGrpSpPr/>
            <p:nvPr/>
          </p:nvGrpSpPr>
          <p:grpSpPr>
            <a:xfrm>
              <a:off x="2807317" y="787655"/>
              <a:ext cx="6598561" cy="2165095"/>
              <a:chOff x="1619559" y="787655"/>
              <a:chExt cx="7817395" cy="2165095"/>
            </a:xfrm>
          </p:grpSpPr>
          <p:pic>
            <p:nvPicPr>
              <p:cNvPr id="2" name="그림 1"/>
              <p:cNvPicPr>
                <a:picLocks noChangeAspect="1"/>
              </p:cNvPicPr>
              <p:nvPr/>
            </p:nvPicPr>
            <p:blipFill rotWithShape="1">
              <a:blip r:embed="rId2"/>
              <a:srcRect l="21198" t="42963" r="36146" b="15649"/>
              <a:stretch/>
            </p:blipFill>
            <p:spPr>
              <a:xfrm>
                <a:off x="1619559" y="787655"/>
                <a:ext cx="7817395" cy="2165095"/>
              </a:xfrm>
              <a:prstGeom prst="rect">
                <a:avLst/>
              </a:prstGeom>
            </p:spPr>
          </p:pic>
          <p:sp>
            <p:nvSpPr>
              <p:cNvPr id="28" name="타원 27"/>
              <p:cNvSpPr/>
              <p:nvPr/>
            </p:nvSpPr>
            <p:spPr>
              <a:xfrm>
                <a:off x="3858149" y="1189038"/>
                <a:ext cx="219075" cy="19307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b="1" dirty="0">
                    <a:solidFill>
                      <a:srgbClr val="FF0000"/>
                    </a:solidFill>
                    <a:latin typeface="LG스마트체 Regular" panose="020B0600000101010101" pitchFamily="50" charset="-127"/>
                    <a:ea typeface="LG스마트체 Regular" panose="020B0600000101010101" pitchFamily="50" charset="-127"/>
                  </a:rPr>
                  <a:t>1</a:t>
                </a:r>
                <a:endParaRPr lang="ko-KR" altLang="en-US" sz="1000" b="1" dirty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endParaRPr>
              </a:p>
            </p:txBody>
          </p:sp>
          <p:sp>
            <p:nvSpPr>
              <p:cNvPr id="31" name="타원 30"/>
              <p:cNvSpPr/>
              <p:nvPr/>
            </p:nvSpPr>
            <p:spPr>
              <a:xfrm>
                <a:off x="5086874" y="802363"/>
                <a:ext cx="219075" cy="19307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b="1" dirty="0" smtClean="0">
                    <a:solidFill>
                      <a:srgbClr val="FF0000"/>
                    </a:solidFill>
                    <a:latin typeface="LG스마트체 Regular" panose="020B0600000101010101" pitchFamily="50" charset="-127"/>
                    <a:ea typeface="LG스마트체 Regular" panose="020B0600000101010101" pitchFamily="50" charset="-127"/>
                  </a:rPr>
                  <a:t>2</a:t>
                </a:r>
                <a:endParaRPr lang="ko-KR" altLang="en-US" sz="1000" b="1" dirty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endParaRPr>
              </a:p>
            </p:txBody>
          </p:sp>
          <p:sp>
            <p:nvSpPr>
              <p:cNvPr id="32" name="타원 31"/>
              <p:cNvSpPr/>
              <p:nvPr/>
            </p:nvSpPr>
            <p:spPr>
              <a:xfrm>
                <a:off x="5220224" y="1564363"/>
                <a:ext cx="219075" cy="19307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b="1" dirty="0" smtClean="0">
                    <a:solidFill>
                      <a:srgbClr val="FF0000"/>
                    </a:solidFill>
                    <a:latin typeface="LG스마트체 Regular" panose="020B0600000101010101" pitchFamily="50" charset="-127"/>
                    <a:ea typeface="LG스마트체 Regular" panose="020B0600000101010101" pitchFamily="50" charset="-127"/>
                  </a:rPr>
                  <a:t>3</a:t>
                </a:r>
                <a:endParaRPr lang="ko-KR" altLang="en-US" sz="1000" b="1" dirty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endParaRPr>
              </a:p>
            </p:txBody>
          </p:sp>
          <p:sp>
            <p:nvSpPr>
              <p:cNvPr id="34" name="타원 33"/>
              <p:cNvSpPr/>
              <p:nvPr/>
            </p:nvSpPr>
            <p:spPr>
              <a:xfrm>
                <a:off x="4077224" y="2373988"/>
                <a:ext cx="219075" cy="19307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b="1" dirty="0" smtClean="0">
                    <a:solidFill>
                      <a:srgbClr val="FF0000"/>
                    </a:solidFill>
                    <a:latin typeface="LG스마트체 Regular" panose="020B0600000101010101" pitchFamily="50" charset="-127"/>
                    <a:ea typeface="LG스마트체 Regular" panose="020B0600000101010101" pitchFamily="50" charset="-127"/>
                  </a:rPr>
                  <a:t>4</a:t>
                </a:r>
                <a:endParaRPr lang="ko-KR" altLang="en-US" sz="1000" b="1" dirty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endParaRPr>
              </a:p>
            </p:txBody>
          </p:sp>
          <p:sp>
            <p:nvSpPr>
              <p:cNvPr id="38" name="타원 37"/>
              <p:cNvSpPr/>
              <p:nvPr/>
            </p:nvSpPr>
            <p:spPr>
              <a:xfrm>
                <a:off x="5963174" y="2364463"/>
                <a:ext cx="219075" cy="19307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b="1" dirty="0" smtClean="0">
                    <a:solidFill>
                      <a:srgbClr val="FF0000"/>
                    </a:solidFill>
                    <a:latin typeface="LG스마트체 Regular" panose="020B0600000101010101" pitchFamily="50" charset="-127"/>
                    <a:ea typeface="LG스마트체 Regular" panose="020B0600000101010101" pitchFamily="50" charset="-127"/>
                  </a:rPr>
                  <a:t>5</a:t>
                </a:r>
                <a:endParaRPr lang="ko-KR" altLang="en-US" sz="1000" b="1" dirty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endParaRPr>
              </a:p>
            </p:txBody>
          </p:sp>
          <p:sp>
            <p:nvSpPr>
              <p:cNvPr id="40" name="타원 39"/>
              <p:cNvSpPr/>
              <p:nvPr/>
            </p:nvSpPr>
            <p:spPr>
              <a:xfrm>
                <a:off x="6372749" y="2593063"/>
                <a:ext cx="219075" cy="19307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b="1" dirty="0" smtClean="0">
                    <a:solidFill>
                      <a:srgbClr val="FF0000"/>
                    </a:solidFill>
                    <a:latin typeface="LG스마트체 Regular" panose="020B0600000101010101" pitchFamily="50" charset="-127"/>
                    <a:ea typeface="LG스마트체 Regular" panose="020B0600000101010101" pitchFamily="50" charset="-127"/>
                  </a:rPr>
                  <a:t>6</a:t>
                </a:r>
                <a:endParaRPr lang="ko-KR" altLang="en-US" sz="1000" b="1" dirty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endParaRPr>
              </a:p>
            </p:txBody>
          </p:sp>
          <p:sp>
            <p:nvSpPr>
              <p:cNvPr id="46" name="타원 45"/>
              <p:cNvSpPr/>
              <p:nvPr/>
            </p:nvSpPr>
            <p:spPr>
              <a:xfrm>
                <a:off x="6887099" y="2564488"/>
                <a:ext cx="219075" cy="19307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b="1" dirty="0" smtClean="0">
                    <a:solidFill>
                      <a:srgbClr val="FF0000"/>
                    </a:solidFill>
                    <a:latin typeface="LG스마트체 Regular" panose="020B0600000101010101" pitchFamily="50" charset="-127"/>
                    <a:ea typeface="LG스마트체 Regular" panose="020B0600000101010101" pitchFamily="50" charset="-127"/>
                  </a:rPr>
                  <a:t>7</a:t>
                </a:r>
                <a:endParaRPr lang="ko-KR" altLang="en-US" sz="1000" b="1" dirty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endParaRPr>
              </a:p>
            </p:txBody>
          </p:sp>
          <p:sp>
            <p:nvSpPr>
              <p:cNvPr id="49" name="타원 48"/>
              <p:cNvSpPr/>
              <p:nvPr/>
            </p:nvSpPr>
            <p:spPr>
              <a:xfrm>
                <a:off x="7903386" y="2145791"/>
                <a:ext cx="219075" cy="19307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b="1" dirty="0" smtClean="0">
                    <a:solidFill>
                      <a:srgbClr val="FF0000"/>
                    </a:solidFill>
                    <a:latin typeface="LG스마트체 Regular" panose="020B0600000101010101" pitchFamily="50" charset="-127"/>
                    <a:ea typeface="LG스마트체 Regular" panose="020B0600000101010101" pitchFamily="50" charset="-127"/>
                  </a:rPr>
                  <a:t>8</a:t>
                </a:r>
                <a:endParaRPr lang="ko-KR" altLang="en-US" sz="1000" b="1" dirty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endParaRPr>
              </a:p>
            </p:txBody>
          </p:sp>
          <p:sp>
            <p:nvSpPr>
              <p:cNvPr id="51" name="타원 50"/>
              <p:cNvSpPr/>
              <p:nvPr/>
            </p:nvSpPr>
            <p:spPr>
              <a:xfrm>
                <a:off x="8557097" y="1804080"/>
                <a:ext cx="219075" cy="19307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b="1" smtClean="0">
                    <a:solidFill>
                      <a:srgbClr val="FF0000"/>
                    </a:solidFill>
                    <a:latin typeface="LG스마트체 Regular" panose="020B0600000101010101" pitchFamily="50" charset="-127"/>
                    <a:ea typeface="LG스마트체 Regular" panose="020B0600000101010101" pitchFamily="50" charset="-127"/>
                  </a:rPr>
                  <a:t>9</a:t>
                </a:r>
                <a:endParaRPr lang="ko-KR" altLang="en-US" sz="1000" b="1" dirty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endParaRPr>
              </a:p>
            </p:txBody>
          </p:sp>
        </p:grpSp>
        <p:sp>
          <p:nvSpPr>
            <p:cNvPr id="52" name="타원 51"/>
            <p:cNvSpPr/>
            <p:nvPr/>
          </p:nvSpPr>
          <p:spPr>
            <a:xfrm>
              <a:off x="8852372" y="1775505"/>
              <a:ext cx="596427" cy="34547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smtClean="0">
                  <a:solidFill>
                    <a:srgbClr val="FF0000"/>
                  </a:solidFill>
                  <a:latin typeface="LG스마트체 Regular" panose="020B0600000101010101" pitchFamily="50" charset="-127"/>
                  <a:ea typeface="LG스마트체 Regular" panose="020B0600000101010101" pitchFamily="50" charset="-127"/>
                </a:rPr>
                <a:t>10</a:t>
              </a:r>
              <a:endParaRPr lang="ko-KR" altLang="en-US" sz="1000" b="1" dirty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endParaRPr>
            </a:p>
          </p:txBody>
        </p:sp>
      </p:grpSp>
      <p:sp>
        <p:nvSpPr>
          <p:cNvPr id="33" name="모서리가 둥근 직사각형 32"/>
          <p:cNvSpPr/>
          <p:nvPr/>
        </p:nvSpPr>
        <p:spPr>
          <a:xfrm>
            <a:off x="138954" y="125373"/>
            <a:ext cx="1881723" cy="189933"/>
          </a:xfrm>
          <a:prstGeom prst="roundRect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  </a:t>
            </a:r>
            <a:r>
              <a:rPr lang="en-US" altLang="ko-KR" sz="1000" dirty="0" smtClean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03. </a:t>
            </a:r>
            <a:r>
              <a:rPr lang="ko-KR" altLang="en-US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양천지구 주거환경</a:t>
            </a:r>
            <a:endParaRPr lang="en-US" altLang="ko-KR" sz="1000" dirty="0">
              <a:solidFill>
                <a:schemeClr val="bg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1992630" y="191843"/>
            <a:ext cx="55534" cy="55534"/>
          </a:xfrm>
          <a:prstGeom prst="ellipse">
            <a:avLst/>
          </a:prstGeom>
          <a:gradFill flip="none" rotWithShape="1">
            <a:gsLst>
              <a:gs pos="96000">
                <a:schemeClr val="accent4">
                  <a:lumMod val="67000"/>
                </a:schemeClr>
              </a:gs>
              <a:gs pos="35000">
                <a:schemeClr val="accent4">
                  <a:lumMod val="97000"/>
                  <a:lumOff val="3000"/>
                </a:schemeClr>
              </a:gs>
              <a:gs pos="0">
                <a:schemeClr val="accent4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8000" tIns="0" rIns="0" bIns="0" rtlCol="0" anchor="ctr"/>
          <a:lstStyle/>
          <a:p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2149359" y="255038"/>
            <a:ext cx="55534" cy="55534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96250">
                <a:schemeClr val="tx1">
                  <a:lumMod val="65000"/>
                  <a:lumOff val="35000"/>
                </a:schemeClr>
              </a:gs>
              <a:gs pos="48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0">
              <a:solidFill>
                <a:prstClr val="white"/>
              </a:solidFill>
            </a:endParaRPr>
          </a:p>
        </p:txBody>
      </p:sp>
      <p:sp>
        <p:nvSpPr>
          <p:cNvPr id="37" name="타원 36"/>
          <p:cNvSpPr/>
          <p:nvPr/>
        </p:nvSpPr>
        <p:spPr>
          <a:xfrm>
            <a:off x="2306088" y="191843"/>
            <a:ext cx="55534" cy="55534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96250">
                <a:schemeClr val="tx1">
                  <a:lumMod val="65000"/>
                  <a:lumOff val="35000"/>
                </a:schemeClr>
              </a:gs>
              <a:gs pos="48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0">
              <a:solidFill>
                <a:prstClr val="white"/>
              </a:solidFill>
            </a:endParaRPr>
          </a:p>
        </p:txBody>
      </p:sp>
      <p:cxnSp>
        <p:nvCxnSpPr>
          <p:cNvPr id="39" name="직선 연결선 38"/>
          <p:cNvCxnSpPr>
            <a:stCxn id="35" idx="5"/>
            <a:endCxn id="36" idx="2"/>
          </p:cNvCxnSpPr>
          <p:nvPr/>
        </p:nvCxnSpPr>
        <p:spPr>
          <a:xfrm>
            <a:off x="2040031" y="239244"/>
            <a:ext cx="109328" cy="43561"/>
          </a:xfrm>
          <a:prstGeom prst="line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직선 연결선 40"/>
          <p:cNvCxnSpPr>
            <a:stCxn id="36" idx="6"/>
            <a:endCxn id="37" idx="3"/>
          </p:cNvCxnSpPr>
          <p:nvPr/>
        </p:nvCxnSpPr>
        <p:spPr>
          <a:xfrm flipV="1">
            <a:off x="2204893" y="239244"/>
            <a:ext cx="109328" cy="43561"/>
          </a:xfrm>
          <a:prstGeom prst="line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2" name="직사각형 41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331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8" y="491897"/>
            <a:ext cx="9853614" cy="6189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311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076246" y="141510"/>
            <a:ext cx="2795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LG</a:t>
            </a:r>
            <a:r>
              <a:rPr lang="ko-KR" altLang="en-US" sz="1600" b="1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사이언스파크</a:t>
            </a:r>
            <a:r>
              <a:rPr lang="ko-KR" altLang="en-US" sz="16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인근 주요 단지</a:t>
            </a:r>
            <a:endParaRPr lang="ko-KR" altLang="en-US" sz="16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93" y="579668"/>
            <a:ext cx="9664478" cy="625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7979228" y="3918857"/>
            <a:ext cx="1055915" cy="1959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LG </a:t>
            </a:r>
            <a:r>
              <a:rPr lang="ko-KR" altLang="en-US" sz="11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광화문</a:t>
            </a:r>
            <a:r>
              <a:rPr lang="en-US" altLang="ko-KR" sz="11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BD</a:t>
            </a:r>
            <a:endParaRPr lang="ko-KR" altLang="en-US" sz="11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358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076246" y="141510"/>
            <a:ext cx="2795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LG</a:t>
            </a:r>
            <a:r>
              <a:rPr lang="ko-KR" altLang="en-US" sz="1600" b="1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사이언스파크</a:t>
            </a:r>
            <a:r>
              <a:rPr lang="ko-KR" altLang="en-US" sz="16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인근 주요 단지</a:t>
            </a:r>
            <a:endParaRPr lang="ko-KR" altLang="en-US" sz="16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99" y="464009"/>
            <a:ext cx="9533172" cy="634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5033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32" y="19733"/>
            <a:ext cx="9644708" cy="684030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454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141519" y="4094656"/>
            <a:ext cx="9502814" cy="2763344"/>
          </a:xfrm>
          <a:prstGeom prst="rect">
            <a:avLst/>
          </a:prstGeom>
          <a:pattFill prst="dkUpDiag">
            <a:fgClr>
              <a:srgbClr val="E4E4E4"/>
            </a:fgClr>
            <a:bgClr>
              <a:schemeClr val="bg1"/>
            </a:bgClr>
          </a:patt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>
              <a:lnSpc>
                <a:spcPct val="150000"/>
              </a:lnSpc>
            </a:pPr>
            <a:endParaRPr lang="ko-KR" altLang="en-US" b="1" i="1" dirty="0"/>
          </a:p>
        </p:txBody>
      </p:sp>
      <p:graphicFrame>
        <p:nvGraphicFramePr>
          <p:cNvPr id="31" name="차트 3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7837621"/>
              </p:ext>
            </p:extLst>
          </p:nvPr>
        </p:nvGraphicFramePr>
        <p:xfrm>
          <a:off x="6623421" y="2088922"/>
          <a:ext cx="2855137" cy="1745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0" name="正方形/長方形 9"/>
          <p:cNvSpPr/>
          <p:nvPr/>
        </p:nvSpPr>
        <p:spPr>
          <a:xfrm>
            <a:off x="338228" y="968741"/>
            <a:ext cx="438667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아파트 </a:t>
            </a:r>
            <a:r>
              <a:rPr lang="ko-KR" altLang="en-US" sz="1500" b="1" spc="-100" dirty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매매 및 전세 </a:t>
            </a: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추이 </a:t>
            </a:r>
            <a:r>
              <a:rPr lang="en-US" altLang="ko-KR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(2015</a:t>
            </a:r>
            <a:r>
              <a:rPr lang="ko-KR" altLang="en-US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년 </a:t>
            </a:r>
            <a:r>
              <a:rPr lang="en-US" altLang="ko-KR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12</a:t>
            </a:r>
            <a:r>
              <a:rPr lang="ko-KR" altLang="en-US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월 기준</a:t>
            </a:r>
            <a:r>
              <a:rPr lang="en-US" altLang="ko-KR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)</a:t>
            </a:r>
            <a:endParaRPr lang="ja-JP" altLang="en-US" sz="900" dirty="0">
              <a:solidFill>
                <a:prstClr val="black"/>
              </a:solidFill>
              <a:latin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sp>
        <p:nvSpPr>
          <p:cNvPr id="46" name="正方形/長方形 9"/>
          <p:cNvSpPr/>
          <p:nvPr/>
        </p:nvSpPr>
        <p:spPr>
          <a:xfrm>
            <a:off x="6571252" y="968741"/>
            <a:ext cx="259920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ko-KR" altLang="en-US" sz="1500" b="1" spc="-100" dirty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아파트 거래량 </a:t>
            </a: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추이 </a:t>
            </a:r>
            <a:r>
              <a:rPr lang="en-US" altLang="ko-KR" sz="9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(</a:t>
            </a:r>
            <a:r>
              <a:rPr lang="en-US" altLang="ko-KR" sz="9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2015</a:t>
            </a:r>
            <a:r>
              <a:rPr lang="ko-KR" altLang="en-US" sz="9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년 </a:t>
            </a:r>
            <a:r>
              <a:rPr lang="en-US" altLang="ko-KR" sz="9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12</a:t>
            </a:r>
            <a:r>
              <a:rPr lang="ko-KR" altLang="en-US" sz="9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월</a:t>
            </a:r>
            <a:r>
              <a:rPr lang="en-US" altLang="ko-KR" sz="9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)</a:t>
            </a:r>
            <a:endParaRPr lang="ja-JP" altLang="en-US" sz="900" dirty="0">
              <a:solidFill>
                <a:prstClr val="black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sp>
        <p:nvSpPr>
          <p:cNvPr id="53" name="正方形/長方形 9"/>
          <p:cNvSpPr/>
          <p:nvPr/>
        </p:nvSpPr>
        <p:spPr>
          <a:xfrm>
            <a:off x="296985" y="4088961"/>
            <a:ext cx="2200497" cy="4009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2875">
              <a:lnSpc>
                <a:spcPct val="150000"/>
              </a:lnSpc>
              <a:spcAft>
                <a:spcPts val="300"/>
              </a:spcAft>
            </a:pPr>
            <a:r>
              <a:rPr lang="ko-KR" altLang="en-US" sz="1500" b="1" spc="-100" dirty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rgbClr val="BF9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강서구 세부지역별 시세</a:t>
            </a:r>
            <a:endParaRPr lang="en-US" altLang="ko-KR" sz="15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srgbClr val="BF9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55" name="正方形/長方形 9"/>
          <p:cNvSpPr/>
          <p:nvPr/>
        </p:nvSpPr>
        <p:spPr>
          <a:xfrm>
            <a:off x="6392081" y="1381946"/>
            <a:ext cx="286385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indent="-34925">
              <a:lnSpc>
                <a:spcPct val="15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아파트 거래량은 </a:t>
            </a: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8,822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건으로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, </a:t>
            </a:r>
            <a:r>
              <a:rPr lang="ko-KR" altLang="en-US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전년 대비 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73</a:t>
            </a: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% </a:t>
            </a:r>
            <a:r>
              <a:rPr lang="ko-KR" altLang="en-US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증가하였으며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,  2012</a:t>
            </a:r>
            <a:r>
              <a:rPr lang="ko-KR" altLang="en-US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년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</a:t>
            </a:r>
            <a:r>
              <a:rPr lang="ko-KR" altLang="en-US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이후 지속적 으로 증가함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.</a:t>
            </a:r>
            <a:endParaRPr lang="en-US" altLang="ko-KR" sz="1000" spc="-100" dirty="0">
              <a:solidFill>
                <a:prstClr val="black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sp>
        <p:nvSpPr>
          <p:cNvPr id="58" name="正方形/長方形 9"/>
          <p:cNvSpPr/>
          <p:nvPr/>
        </p:nvSpPr>
        <p:spPr>
          <a:xfrm>
            <a:off x="8113699" y="3350446"/>
            <a:ext cx="127937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300"/>
              </a:spcAft>
            </a:pP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※ </a:t>
            </a:r>
            <a:r>
              <a:rPr lang="ko-KR" altLang="en-US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출처</a:t>
            </a: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: </a:t>
            </a:r>
            <a:r>
              <a:rPr lang="ko-KR" altLang="en-US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통계청</a:t>
            </a: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</a:t>
            </a:r>
            <a:endParaRPr lang="ja-JP" altLang="en-US" sz="800" dirty="0">
              <a:solidFill>
                <a:prstClr val="black"/>
              </a:solidFill>
              <a:latin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sp>
        <p:nvSpPr>
          <p:cNvPr id="61" name="正方形/長方形 9"/>
          <p:cNvSpPr/>
          <p:nvPr/>
        </p:nvSpPr>
        <p:spPr>
          <a:xfrm>
            <a:off x="7538072" y="6536378"/>
            <a:ext cx="127937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300"/>
              </a:spcAft>
            </a:pP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※ </a:t>
            </a:r>
            <a:r>
              <a:rPr lang="ko-KR" altLang="en-US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출처</a:t>
            </a:r>
            <a:r>
              <a:rPr lang="en-US" altLang="ko-KR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: KB</a:t>
            </a:r>
            <a:r>
              <a:rPr lang="ko-KR" altLang="en-US" sz="8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국민은행</a:t>
            </a:r>
            <a:endParaRPr lang="ja-JP" altLang="en-US" sz="800" dirty="0">
              <a:solidFill>
                <a:prstClr val="black"/>
              </a:solidFill>
              <a:latin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sp>
        <p:nvSpPr>
          <p:cNvPr id="32" name="正方形/長方形 9"/>
          <p:cNvSpPr/>
          <p:nvPr/>
        </p:nvSpPr>
        <p:spPr>
          <a:xfrm>
            <a:off x="280472" y="1381946"/>
            <a:ext cx="6317411" cy="592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indent="-34925">
              <a:lnSpc>
                <a:spcPct val="15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altLang="ko-KR" sz="10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매매시세는 </a:t>
            </a: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417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만원</a:t>
            </a: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/</a:t>
            </a:r>
            <a:r>
              <a:rPr lang="ko-KR" altLang="en-US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㎡  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(        )</a:t>
            </a:r>
            <a:r>
              <a:rPr lang="ko-KR" altLang="en-US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으로 </a:t>
            </a:r>
            <a:r>
              <a:rPr lang="ko-KR" altLang="en-US" sz="1000" spc="-100" dirty="0" err="1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전분기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대비 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3.7%, 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전년 동기 대비 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15.5% 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상승함</a:t>
            </a: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.</a:t>
            </a:r>
          </a:p>
          <a:p>
            <a:pPr marL="177800" indent="-34925">
              <a:lnSpc>
                <a:spcPct val="15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전세시세는 </a:t>
            </a: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331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만원</a:t>
            </a:r>
            <a:r>
              <a:rPr lang="en-US" altLang="ko-KR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/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㎡으로 </a:t>
            </a:r>
            <a:r>
              <a:rPr lang="ko-KR" altLang="en-US" sz="1000" spc="-100" dirty="0" err="1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전분기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 대비 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3.8%, 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전년 동기 대비 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31.3% </a:t>
            </a:r>
            <a:r>
              <a:rPr lang="ko-KR" altLang="en-US" sz="1000" spc="-100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상승함</a:t>
            </a:r>
            <a:r>
              <a:rPr lang="en-US" altLang="ko-KR" sz="1000" spc="-100" dirty="0" smtClean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Meiryo UI" panose="020B0604030504040204" pitchFamily="50" charset="-128"/>
              </a:rPr>
              <a:t>.</a:t>
            </a:r>
            <a:endParaRPr lang="en-US" altLang="ko-KR" sz="1000" spc="-100" dirty="0">
              <a:solidFill>
                <a:prstClr val="black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Meiryo UI" panose="020B0604030504040204" pitchFamily="50" charset="-128"/>
            </a:endParaRPr>
          </a:p>
        </p:txBody>
      </p:sp>
      <p:graphicFrame>
        <p:nvGraphicFramePr>
          <p:cNvPr id="65" name="차트 6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4623222"/>
              </p:ext>
            </p:extLst>
          </p:nvPr>
        </p:nvGraphicFramePr>
        <p:xfrm>
          <a:off x="442107" y="1988429"/>
          <a:ext cx="2866075" cy="18462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7" name="차트 6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2770947"/>
              </p:ext>
            </p:extLst>
          </p:nvPr>
        </p:nvGraphicFramePr>
        <p:xfrm>
          <a:off x="3526006" y="1988429"/>
          <a:ext cx="2866075" cy="18462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9" name="차트 6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3819"/>
              </p:ext>
            </p:extLst>
          </p:nvPr>
        </p:nvGraphicFramePr>
        <p:xfrm>
          <a:off x="515904" y="4316721"/>
          <a:ext cx="8754044" cy="23439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5" name="직선 연결선 4"/>
          <p:cNvCxnSpPr/>
          <p:nvPr/>
        </p:nvCxnSpPr>
        <p:spPr>
          <a:xfrm>
            <a:off x="6452035" y="928723"/>
            <a:ext cx="0" cy="283293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71099" y="534350"/>
            <a:ext cx="4389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ctr">
              <a:defRPr/>
            </a:pPr>
            <a:r>
              <a:rPr lang="ko-KR" altLang="en-US" sz="12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강서구의 아파트 매매 및 전세 추이는 서울시와 비슷한 상승추이를 나타냅니다</a:t>
            </a:r>
            <a:r>
              <a:rPr lang="en-US" altLang="ko-KR" sz="12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. </a:t>
            </a:r>
            <a:endParaRPr lang="ko-KR" altLang="en-US" sz="12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627913" y="236699"/>
            <a:ext cx="26127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아파트 매매</a:t>
            </a:r>
            <a:r>
              <a:rPr lang="en-US" altLang="ko-KR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</a:t>
            </a: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전세</a:t>
            </a:r>
            <a:endParaRPr lang="ko-KR" altLang="en-US" sz="15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6" name="모서리가 둥근 직사각형 65"/>
          <p:cNvSpPr/>
          <p:nvPr/>
        </p:nvSpPr>
        <p:spPr>
          <a:xfrm>
            <a:off x="8276355" y="263524"/>
            <a:ext cx="979551" cy="287848"/>
          </a:xfrm>
          <a:prstGeom prst="roundRect">
            <a:avLst>
              <a:gd name="adj" fmla="val 19654"/>
            </a:avLst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50000"/>
                </a:schemeClr>
              </a:gs>
              <a:gs pos="5100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13500000" scaled="1"/>
            <a:tileRect/>
          </a:gradFill>
          <a:ln w="12700">
            <a:solidFill>
              <a:schemeClr val="bg1"/>
            </a:solidFill>
            <a:round/>
            <a:headEnd/>
            <a:tailEnd/>
          </a:ln>
          <a:effectLst/>
          <a:scene3d>
            <a:camera prst="orthographicFront"/>
            <a:lightRig rig="soft" dir="t"/>
          </a:scene3d>
          <a:sp3d prstMaterial="plastic"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 fontAlgn="ctr" latinLnBrk="0">
              <a:lnSpc>
                <a:spcPct val="150000"/>
              </a:lnSpc>
            </a:pPr>
            <a:endParaRPr lang="ko-KR" altLang="en-US" sz="1200" b="1" dirty="0">
              <a:solidFill>
                <a:schemeClr val="bg1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8438155" y="161719"/>
            <a:ext cx="65594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 latinLnBrk="0">
              <a:lnSpc>
                <a:spcPct val="150000"/>
              </a:lnSpc>
            </a:pPr>
            <a:r>
              <a:rPr lang="ko-KR" altLang="en-US" sz="1400" b="1" dirty="0">
                <a:solidFill>
                  <a:schemeClr val="bg1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강서구</a:t>
            </a:r>
          </a:p>
        </p:txBody>
      </p:sp>
      <p:sp>
        <p:nvSpPr>
          <p:cNvPr id="25" name="모서리가 둥근 직사각형 24"/>
          <p:cNvSpPr/>
          <p:nvPr/>
        </p:nvSpPr>
        <p:spPr>
          <a:xfrm>
            <a:off x="280472" y="125373"/>
            <a:ext cx="1881723" cy="189933"/>
          </a:xfrm>
          <a:prstGeom prst="roundRect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  </a:t>
            </a:r>
            <a:r>
              <a:rPr lang="en-US" altLang="ko-KR" sz="1000" dirty="0" smtClean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03. </a:t>
            </a:r>
            <a:r>
              <a:rPr lang="ko-KR" altLang="en-US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마곡지구 주거환경</a:t>
            </a:r>
            <a:endParaRPr lang="en-US" altLang="ko-KR" sz="1000" dirty="0">
              <a:solidFill>
                <a:schemeClr val="bg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2134148" y="191843"/>
            <a:ext cx="368992" cy="118729"/>
            <a:chOff x="1992630" y="191843"/>
            <a:chExt cx="368992" cy="118729"/>
          </a:xfrm>
        </p:grpSpPr>
        <p:sp>
          <p:nvSpPr>
            <p:cNvPr id="27" name="타원 26"/>
            <p:cNvSpPr/>
            <p:nvPr/>
          </p:nvSpPr>
          <p:spPr>
            <a:xfrm>
              <a:off x="1992630" y="191843"/>
              <a:ext cx="55534" cy="55534"/>
            </a:xfrm>
            <a:prstGeom prst="ellipse">
              <a:avLst/>
            </a:prstGeom>
            <a:gradFill flip="none" rotWithShape="1">
              <a:gsLst>
                <a:gs pos="96000">
                  <a:schemeClr val="accent4">
                    <a:lumMod val="67000"/>
                  </a:schemeClr>
                </a:gs>
                <a:gs pos="35000">
                  <a:schemeClr val="accent4">
                    <a:lumMod val="97000"/>
                    <a:lumOff val="3000"/>
                  </a:schemeClr>
                </a:gs>
                <a:gs pos="0">
                  <a:schemeClr val="accent4">
                    <a:lumMod val="60000"/>
                    <a:lumOff val="4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28000" tIns="0" rIns="0" bIns="0" rtlCol="0" anchor="ctr"/>
            <a:lstStyle/>
            <a:p>
              <a:endParaRPr lang="ko-KR" altLang="en-US"/>
            </a:p>
          </p:txBody>
        </p:sp>
        <p:sp>
          <p:nvSpPr>
            <p:cNvPr id="28" name="타원 27"/>
            <p:cNvSpPr/>
            <p:nvPr/>
          </p:nvSpPr>
          <p:spPr>
            <a:xfrm>
              <a:off x="2149359" y="255038"/>
              <a:ext cx="55534" cy="55534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96250">
                  <a:schemeClr val="tx1">
                    <a:lumMod val="65000"/>
                    <a:lumOff val="35000"/>
                  </a:schemeClr>
                </a:gs>
                <a:gs pos="48000">
                  <a:schemeClr val="accent3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100"/>
            </a:p>
          </p:txBody>
        </p:sp>
        <p:sp>
          <p:nvSpPr>
            <p:cNvPr id="29" name="타원 28"/>
            <p:cNvSpPr/>
            <p:nvPr/>
          </p:nvSpPr>
          <p:spPr>
            <a:xfrm>
              <a:off x="2306088" y="191843"/>
              <a:ext cx="55534" cy="55534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96250">
                  <a:schemeClr val="tx1">
                    <a:lumMod val="65000"/>
                    <a:lumOff val="35000"/>
                  </a:schemeClr>
                </a:gs>
                <a:gs pos="48000">
                  <a:schemeClr val="accent3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100"/>
            </a:p>
          </p:txBody>
        </p:sp>
        <p:cxnSp>
          <p:nvCxnSpPr>
            <p:cNvPr id="30" name="직선 연결선 29"/>
            <p:cNvCxnSpPr>
              <a:stCxn id="27" idx="5"/>
              <a:endCxn id="28" idx="2"/>
            </p:cNvCxnSpPr>
            <p:nvPr/>
          </p:nvCxnSpPr>
          <p:spPr>
            <a:xfrm>
              <a:off x="2040031" y="239244"/>
              <a:ext cx="109328" cy="43561"/>
            </a:xfrm>
            <a:prstGeom prst="line">
              <a:avLst/>
            </a:prstGeom>
            <a:gradFill flip="none" rotWithShape="1">
              <a:gsLst>
                <a:gs pos="50000">
                  <a:schemeClr val="accent4"/>
                </a:gs>
                <a:gs pos="51000">
                  <a:schemeClr val="accent4">
                    <a:lumMod val="75000"/>
                  </a:schemeClr>
                </a:gs>
              </a:gsLst>
              <a:lin ang="5400000" scaled="1"/>
              <a:tileRect/>
            </a:gra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3" name="직선 연결선 32"/>
            <p:cNvCxnSpPr>
              <a:stCxn id="28" idx="6"/>
              <a:endCxn id="29" idx="3"/>
            </p:cNvCxnSpPr>
            <p:nvPr/>
          </p:nvCxnSpPr>
          <p:spPr>
            <a:xfrm flipV="1">
              <a:off x="2204893" y="239244"/>
              <a:ext cx="109328" cy="43561"/>
            </a:xfrm>
            <a:prstGeom prst="line">
              <a:avLst/>
            </a:prstGeom>
            <a:gradFill flip="none" rotWithShape="1">
              <a:gsLst>
                <a:gs pos="50000">
                  <a:schemeClr val="accent4"/>
                </a:gs>
                <a:gs pos="51000">
                  <a:schemeClr val="accent4">
                    <a:lumMod val="75000"/>
                  </a:schemeClr>
                </a:gs>
              </a:gsLst>
              <a:lin ang="5400000" scaled="1"/>
              <a:tileRect/>
            </a:gra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4" name="직사각형 33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549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239489" y="682173"/>
            <a:ext cx="9016417" cy="2059857"/>
          </a:xfrm>
          <a:prstGeom prst="rect">
            <a:avLst/>
          </a:prstGeom>
          <a:pattFill prst="dkUpDiag">
            <a:fgClr>
              <a:srgbClr val="E4E4E4"/>
            </a:fgClr>
            <a:bgClr>
              <a:schemeClr val="bg1"/>
            </a:bgClr>
          </a:patt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>
              <a:lnSpc>
                <a:spcPct val="150000"/>
              </a:lnSpc>
            </a:pPr>
            <a:endParaRPr lang="ko-KR" altLang="en-US" b="1" i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6284" t="30783" r="43470" b="14044"/>
          <a:stretch/>
        </p:blipFill>
        <p:spPr>
          <a:xfrm>
            <a:off x="5212080" y="684497"/>
            <a:ext cx="4043826" cy="2832963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7" name="Group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936781"/>
              </p:ext>
            </p:extLst>
          </p:nvPr>
        </p:nvGraphicFramePr>
        <p:xfrm>
          <a:off x="492039" y="3720535"/>
          <a:ext cx="8708569" cy="718968"/>
        </p:xfrm>
        <a:graphic>
          <a:graphicData uri="http://schemas.openxmlformats.org/drawingml/2006/table">
            <a:tbl>
              <a:tblPr/>
              <a:tblGrid>
                <a:gridCol w="1016377"/>
                <a:gridCol w="2100857"/>
                <a:gridCol w="2100857"/>
                <a:gridCol w="2100857"/>
                <a:gridCol w="1389621"/>
              </a:tblGrid>
              <a:tr h="180839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공급면적</a:t>
                      </a:r>
                    </a:p>
                  </a:txBody>
                  <a:tcPr marL="54000" marR="54000" marT="36008" marB="36008" anchor="ctr" horzOverflow="overflow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전용면적 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82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(25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평형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kumimoji="1" lang="ko-KR" alt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전용면적 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109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(33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평형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kumimoji="1" lang="ko-KR" alt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전용면적 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145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(44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평형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kumimoji="1" lang="ko-KR" alt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비고</a:t>
                      </a:r>
                      <a:endParaRPr kumimoji="1" lang="en-US" altLang="ko-KR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</a:tr>
              <a:tr h="180839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평균 분양가</a:t>
                      </a:r>
                    </a:p>
                  </a:txBody>
                  <a:tcPr marL="54000" marR="54000" marT="36008" marB="36008" anchor="ctr" horzOverflow="overflow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30,500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42,400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54,700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0839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평당 가격</a:t>
                      </a:r>
                    </a:p>
                  </a:txBody>
                  <a:tcPr marL="54000" marR="54000" marT="36008" marB="36008" anchor="ctr" horzOverflow="overflow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1,217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1,229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1,197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3.3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㎡당 금액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92038" y="748811"/>
            <a:ext cx="4336865" cy="1938992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마곡지구 일반분양 가격은 공급단지와 공급면적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,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동호 수에 따라</a:t>
            </a:r>
            <a:endParaRPr lang="en-US" altLang="ko-KR" sz="1200" b="1" dirty="0" smtClean="0">
              <a:solidFill>
                <a:prstClr val="black"/>
              </a:solidFill>
              <a:latin typeface="LG스마트체 SemiBold" panose="020B0600000101010101" pitchFamily="50" charset="-127"/>
              <a:ea typeface="LG스마트체 Semi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약간의 차이가 있는데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, 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마곡지구 평균 분양가격은 전용면적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59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㎡의</a:t>
            </a:r>
            <a:endParaRPr lang="en-US" altLang="ko-KR" sz="1200" b="1" dirty="0" smtClean="0">
              <a:solidFill>
                <a:prstClr val="black"/>
              </a:solidFill>
              <a:latin typeface="LG스마트체 SemiBold" panose="020B0600000101010101" pitchFamily="50" charset="-127"/>
              <a:ea typeface="LG스마트체 Semi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25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평형은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3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억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500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만원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(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평당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1,217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만원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), 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전용면적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84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㎡의 </a:t>
            </a:r>
            <a:endParaRPr lang="en-US" altLang="ko-KR" sz="1200" b="1" dirty="0" smtClean="0">
              <a:solidFill>
                <a:prstClr val="black"/>
              </a:solidFill>
              <a:latin typeface="LG스마트체 SemiBold" panose="020B0600000101010101" pitchFamily="50" charset="-127"/>
              <a:ea typeface="LG스마트체 Semi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33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평형은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4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억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2,400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만원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(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평당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1,229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만원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), 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전용면적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114 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㎡의</a:t>
            </a:r>
            <a:endParaRPr lang="en-US" altLang="ko-KR" sz="1200" b="1" dirty="0" smtClean="0">
              <a:solidFill>
                <a:prstClr val="black"/>
              </a:solidFill>
              <a:latin typeface="LG스마트체 SemiBold" panose="020B0600000101010101" pitchFamily="50" charset="-127"/>
              <a:ea typeface="LG스마트체 Semi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44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평형은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5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억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4,700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만원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(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평당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1,197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만원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4148" y="2830059"/>
            <a:ext cx="4336865" cy="246349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9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※ </a:t>
            </a:r>
            <a:r>
              <a:rPr lang="ko-KR" altLang="en-US" sz="9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자료출처</a:t>
            </a:r>
            <a:r>
              <a:rPr lang="en-US" altLang="ko-KR" sz="9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http://elifelog.tistory.com/405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9489" y="3428128"/>
            <a:ext cx="4336865" cy="313932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＊마곡지구 전용면적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59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,84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,114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 평균 분양가격 </a:t>
            </a:r>
            <a:endParaRPr lang="en-US" altLang="ko-KR" sz="1200" b="1" dirty="0" smtClean="0">
              <a:solidFill>
                <a:prstClr val="black"/>
              </a:solidFill>
              <a:latin typeface="LG스마트체 SemiBold" panose="020B0600000101010101" pitchFamily="50" charset="-127"/>
              <a:ea typeface="LG스마트체 SemiBold" panose="020B0600000101010101" pitchFamily="50" charset="-127"/>
            </a:endParaRPr>
          </a:p>
        </p:txBody>
      </p:sp>
      <p:graphicFrame>
        <p:nvGraphicFramePr>
          <p:cNvPr id="18" name="Group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996930"/>
              </p:ext>
            </p:extLst>
          </p:nvPr>
        </p:nvGraphicFramePr>
        <p:xfrm>
          <a:off x="492039" y="4783951"/>
          <a:ext cx="8708569" cy="718968"/>
        </p:xfrm>
        <a:graphic>
          <a:graphicData uri="http://schemas.openxmlformats.org/drawingml/2006/table">
            <a:tbl>
              <a:tblPr/>
              <a:tblGrid>
                <a:gridCol w="1016377"/>
                <a:gridCol w="2100857"/>
                <a:gridCol w="2100857"/>
                <a:gridCol w="2100857"/>
                <a:gridCol w="1389621"/>
              </a:tblGrid>
              <a:tr h="180839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공급면적</a:t>
                      </a:r>
                    </a:p>
                  </a:txBody>
                  <a:tcPr marL="54000" marR="54000" marT="36008" marB="36008" anchor="ctr" horzOverflow="overflow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전용면적 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82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(25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평형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kumimoji="1" lang="ko-KR" alt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전용면적 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109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(33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평형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kumimoji="1" lang="ko-KR" alt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전용면적 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145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(44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평형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kumimoji="1" lang="ko-KR" alt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비고</a:t>
                      </a:r>
                      <a:endParaRPr kumimoji="1" lang="en-US" altLang="ko-KR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</a:tr>
              <a:tr h="180839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평균 분양가</a:t>
                      </a:r>
                    </a:p>
                  </a:txBody>
                  <a:tcPr marL="54000" marR="54000" marT="36008" marB="36008" anchor="ctr" horzOverflow="overflow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34,500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44,500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54,500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0839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평당 가격</a:t>
                      </a:r>
                    </a:p>
                  </a:txBody>
                  <a:tcPr marL="54000" marR="54000" marT="36008" marB="36008" anchor="ctr" horzOverflow="overflow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1,444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1,401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1,269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3.3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㎡당 금액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39489" y="4491544"/>
            <a:ext cx="5184321" cy="313932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＊강서구 가양동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H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아파트 전용면적 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59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,84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</a:t>
            </a:r>
            <a:r>
              <a:rPr lang="en-US" altLang="ko-KR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,114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 평균 매매가 </a:t>
            </a:r>
            <a:endParaRPr lang="en-US" altLang="ko-KR" sz="1200" b="1" dirty="0" smtClean="0">
              <a:solidFill>
                <a:prstClr val="black"/>
              </a:solidFill>
              <a:latin typeface="LG스마트체 SemiBold" panose="020B0600000101010101" pitchFamily="50" charset="-127"/>
              <a:ea typeface="LG스마트체 SemiBold" panose="020B0600000101010101" pitchFamily="50" charset="-127"/>
            </a:endParaRPr>
          </a:p>
        </p:txBody>
      </p:sp>
      <p:graphicFrame>
        <p:nvGraphicFramePr>
          <p:cNvPr id="20" name="Group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861401"/>
              </p:ext>
            </p:extLst>
          </p:nvPr>
        </p:nvGraphicFramePr>
        <p:xfrm>
          <a:off x="492039" y="5858875"/>
          <a:ext cx="8708569" cy="718968"/>
        </p:xfrm>
        <a:graphic>
          <a:graphicData uri="http://schemas.openxmlformats.org/drawingml/2006/table">
            <a:tbl>
              <a:tblPr/>
              <a:tblGrid>
                <a:gridCol w="1016377"/>
                <a:gridCol w="2100857"/>
                <a:gridCol w="2100857"/>
                <a:gridCol w="2100857"/>
                <a:gridCol w="1389621"/>
              </a:tblGrid>
              <a:tr h="180839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공급면적</a:t>
                      </a:r>
                    </a:p>
                  </a:txBody>
                  <a:tcPr marL="54000" marR="54000" marT="36008" marB="36008" anchor="ctr" horzOverflow="overflow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전용면적 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82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(25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평형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kumimoji="1" lang="ko-KR" alt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전용면적 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109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(33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평형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kumimoji="1" lang="ko-KR" alt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전용면적 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145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(44</a:t>
                      </a: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평형</a:t>
                      </a:r>
                      <a:r>
                        <a:rPr kumimoji="1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kumimoji="1" lang="ko-KR" alt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비고</a:t>
                      </a:r>
                      <a:endParaRPr kumimoji="1" lang="en-US" altLang="ko-KR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</a:tr>
              <a:tr h="180839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평균 분양가</a:t>
                      </a:r>
                    </a:p>
                  </a:txBody>
                  <a:tcPr marL="54000" marR="54000" marT="36008" marB="36008" anchor="ctr" horzOverflow="overflow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42,000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59,000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66,750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0839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평당 가격</a:t>
                      </a:r>
                    </a:p>
                  </a:txBody>
                  <a:tcPr marL="54000" marR="54000" marT="36008" marB="36008" anchor="ctr" horzOverflow="overflow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1,827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1,858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1,724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만원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가는각진제목체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3.3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㎡당 금액</a:t>
                      </a:r>
                      <a:endParaRPr kumimoji="1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4000" marR="54000" marT="36008" marB="36008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239489" y="5566468"/>
            <a:ext cx="4336865" cy="313932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b="1" dirty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＊강서구 </a:t>
            </a:r>
            <a:r>
              <a:rPr lang="ko-KR" altLang="en-US" sz="1200" b="1" dirty="0" err="1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발산동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 </a:t>
            </a:r>
            <a:r>
              <a:rPr lang="en-US" altLang="ko-KR" sz="1200" b="1" dirty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J</a:t>
            </a:r>
            <a:r>
              <a:rPr lang="ko-KR" altLang="en-US" sz="1200" b="1" dirty="0" smtClean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아파트 </a:t>
            </a:r>
            <a:r>
              <a:rPr lang="ko-KR" altLang="en-US" sz="1200" b="1" dirty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전용면적 </a:t>
            </a:r>
            <a:r>
              <a:rPr lang="en-US" altLang="ko-KR" sz="1200" b="1" dirty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59</a:t>
            </a:r>
            <a:r>
              <a:rPr lang="ko-KR" altLang="en-US" sz="1200" b="1" dirty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</a:t>
            </a:r>
            <a:r>
              <a:rPr lang="en-US" altLang="ko-KR" sz="1200" b="1" dirty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,84</a:t>
            </a:r>
            <a:r>
              <a:rPr lang="ko-KR" altLang="en-US" sz="1200" b="1" dirty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</a:t>
            </a:r>
            <a:r>
              <a:rPr lang="en-US" altLang="ko-KR" sz="1200" b="1" dirty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,114</a:t>
            </a:r>
            <a:r>
              <a:rPr lang="ko-KR" altLang="en-US" sz="1200" b="1" dirty="0">
                <a:solidFill>
                  <a:prstClr val="black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㎡ 평균 매매가</a:t>
            </a:r>
            <a:endParaRPr lang="en-US" altLang="ko-KR" sz="1200" b="1" dirty="0" smtClean="0">
              <a:solidFill>
                <a:prstClr val="black"/>
              </a:solidFill>
              <a:latin typeface="LG스마트체 SemiBold" panose="020B0600000101010101" pitchFamily="50" charset="-127"/>
              <a:ea typeface="LG스마트체 SemiBold" panose="020B0600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660571" y="228207"/>
            <a:ext cx="258006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아파트 분양</a:t>
            </a:r>
            <a:r>
              <a:rPr lang="en-US" altLang="ko-KR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</a:t>
            </a:r>
            <a:r>
              <a:rPr lang="ko-KR" altLang="en-US" sz="1500" b="1" spc="-100" dirty="0" smtClean="0">
                <a:ln>
                  <a:solidFill>
                    <a:prstClr val="white">
                      <a:alpha val="500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매매</a:t>
            </a:r>
            <a:endParaRPr lang="ko-KR" altLang="en-US" sz="1500" b="1" spc="-100" dirty="0">
              <a:ln>
                <a:solidFill>
                  <a:prstClr val="white">
                    <a:alpha val="5000"/>
                  </a:prst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8276355" y="263524"/>
            <a:ext cx="979551" cy="287848"/>
          </a:xfrm>
          <a:prstGeom prst="roundRect">
            <a:avLst>
              <a:gd name="adj" fmla="val 19654"/>
            </a:avLst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50000"/>
                </a:schemeClr>
              </a:gs>
              <a:gs pos="5100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13500000" scaled="1"/>
            <a:tileRect/>
          </a:gradFill>
          <a:ln w="12700">
            <a:solidFill>
              <a:schemeClr val="bg1"/>
            </a:solidFill>
            <a:round/>
            <a:headEnd/>
            <a:tailEnd/>
          </a:ln>
          <a:effectLst/>
          <a:scene3d>
            <a:camera prst="orthographicFront"/>
            <a:lightRig rig="soft" dir="t"/>
          </a:scene3d>
          <a:sp3d prstMaterial="plastic"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 fontAlgn="ctr" latinLnBrk="0">
              <a:lnSpc>
                <a:spcPct val="150000"/>
              </a:lnSpc>
            </a:pPr>
            <a:endParaRPr lang="ko-KR" altLang="en-US" sz="1200" b="1" dirty="0">
              <a:solidFill>
                <a:schemeClr val="bg1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8348722" y="161719"/>
            <a:ext cx="813044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 latinLnBrk="0">
              <a:lnSpc>
                <a:spcPct val="150000"/>
              </a:lnSpc>
            </a:pPr>
            <a:r>
              <a:rPr lang="ko-KR" altLang="en-US" sz="1400" b="1" dirty="0" smtClean="0">
                <a:solidFill>
                  <a:schemeClr val="bg1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마곡지구</a:t>
            </a:r>
            <a:endParaRPr lang="ko-KR" altLang="en-US" sz="1400" b="1" dirty="0">
              <a:solidFill>
                <a:schemeClr val="bg1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247814" y="125373"/>
            <a:ext cx="1881723" cy="189933"/>
          </a:xfrm>
          <a:prstGeom prst="roundRect">
            <a:avLst/>
          </a:prstGeom>
          <a:gradFill flip="none" rotWithShape="1">
            <a:gsLst>
              <a:gs pos="50000">
                <a:schemeClr val="accent4"/>
              </a:gs>
              <a:gs pos="51000">
                <a:schemeClr val="accent4">
                  <a:lumMod val="75000"/>
                </a:schemeClr>
              </a:gs>
            </a:gsLst>
            <a:lin ang="5400000" scaled="1"/>
            <a:tileRect/>
          </a:gradFill>
          <a:ln w="12700">
            <a:solidFill>
              <a:schemeClr val="accent4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  </a:t>
            </a:r>
            <a:r>
              <a:rPr lang="en-US" altLang="ko-KR" sz="1000" dirty="0" smtClean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03. </a:t>
            </a:r>
            <a:r>
              <a:rPr lang="ko-KR" altLang="en-US" sz="1000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마곡지구 주거환경</a:t>
            </a:r>
            <a:endParaRPr lang="en-US" altLang="ko-KR" sz="1000" dirty="0">
              <a:solidFill>
                <a:schemeClr val="bg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2101490" y="191843"/>
            <a:ext cx="368992" cy="118729"/>
            <a:chOff x="1992630" y="191843"/>
            <a:chExt cx="368992" cy="118729"/>
          </a:xfrm>
        </p:grpSpPr>
        <p:sp>
          <p:nvSpPr>
            <p:cNvPr id="24" name="타원 23"/>
            <p:cNvSpPr/>
            <p:nvPr/>
          </p:nvSpPr>
          <p:spPr>
            <a:xfrm>
              <a:off x="1992630" y="191843"/>
              <a:ext cx="55534" cy="55534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96250">
                  <a:schemeClr val="tx1">
                    <a:lumMod val="65000"/>
                    <a:lumOff val="35000"/>
                  </a:schemeClr>
                </a:gs>
                <a:gs pos="48000">
                  <a:schemeClr val="accent3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100"/>
            </a:p>
          </p:txBody>
        </p:sp>
        <p:sp>
          <p:nvSpPr>
            <p:cNvPr id="35" name="타원 34"/>
            <p:cNvSpPr/>
            <p:nvPr/>
          </p:nvSpPr>
          <p:spPr>
            <a:xfrm>
              <a:off x="2149359" y="255038"/>
              <a:ext cx="55534" cy="55534"/>
            </a:xfrm>
            <a:prstGeom prst="ellipse">
              <a:avLst/>
            </a:prstGeom>
            <a:gradFill flip="none" rotWithShape="1">
              <a:gsLst>
                <a:gs pos="96000">
                  <a:schemeClr val="accent4">
                    <a:lumMod val="67000"/>
                  </a:schemeClr>
                </a:gs>
                <a:gs pos="35000">
                  <a:schemeClr val="accent4">
                    <a:lumMod val="97000"/>
                    <a:lumOff val="3000"/>
                  </a:schemeClr>
                </a:gs>
                <a:gs pos="0">
                  <a:schemeClr val="accent4">
                    <a:lumMod val="60000"/>
                    <a:lumOff val="4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28000" tIns="0" rIns="0" bIns="0" rtlCol="0" anchor="ctr"/>
            <a:lstStyle/>
            <a:p>
              <a:endParaRPr lang="ko-KR" altLang="en-US"/>
            </a:p>
          </p:txBody>
        </p:sp>
        <p:sp>
          <p:nvSpPr>
            <p:cNvPr id="36" name="타원 35"/>
            <p:cNvSpPr/>
            <p:nvPr/>
          </p:nvSpPr>
          <p:spPr>
            <a:xfrm>
              <a:off x="2306088" y="191843"/>
              <a:ext cx="55534" cy="55534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96250">
                  <a:schemeClr val="tx1">
                    <a:lumMod val="65000"/>
                    <a:lumOff val="35000"/>
                  </a:schemeClr>
                </a:gs>
                <a:gs pos="48000">
                  <a:schemeClr val="accent3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100"/>
            </a:p>
          </p:txBody>
        </p:sp>
        <p:cxnSp>
          <p:nvCxnSpPr>
            <p:cNvPr id="37" name="직선 연결선 36"/>
            <p:cNvCxnSpPr>
              <a:stCxn id="24" idx="5"/>
              <a:endCxn id="35" idx="2"/>
            </p:cNvCxnSpPr>
            <p:nvPr/>
          </p:nvCxnSpPr>
          <p:spPr>
            <a:xfrm>
              <a:off x="2040031" y="239244"/>
              <a:ext cx="109328" cy="43561"/>
            </a:xfrm>
            <a:prstGeom prst="line">
              <a:avLst/>
            </a:prstGeom>
            <a:gradFill flip="none" rotWithShape="1">
              <a:gsLst>
                <a:gs pos="50000">
                  <a:schemeClr val="accent4"/>
                </a:gs>
                <a:gs pos="51000">
                  <a:schemeClr val="accent4">
                    <a:lumMod val="75000"/>
                  </a:schemeClr>
                </a:gs>
              </a:gsLst>
              <a:lin ang="5400000" scaled="1"/>
              <a:tileRect/>
            </a:gra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" name="직선 연결선 37"/>
            <p:cNvCxnSpPr>
              <a:stCxn id="35" idx="6"/>
              <a:endCxn id="36" idx="3"/>
            </p:cNvCxnSpPr>
            <p:nvPr/>
          </p:nvCxnSpPr>
          <p:spPr>
            <a:xfrm flipV="1">
              <a:off x="2204893" y="239244"/>
              <a:ext cx="109328" cy="43561"/>
            </a:xfrm>
            <a:prstGeom prst="line">
              <a:avLst/>
            </a:prstGeom>
            <a:gradFill flip="none" rotWithShape="1">
              <a:gsLst>
                <a:gs pos="50000">
                  <a:schemeClr val="accent4"/>
                </a:gs>
                <a:gs pos="51000">
                  <a:schemeClr val="accent4">
                    <a:lumMod val="75000"/>
                  </a:schemeClr>
                </a:gs>
              </a:gsLst>
              <a:lin ang="5400000" scaled="1"/>
              <a:tileRect/>
            </a:gradFill>
            <a:ln w="12700">
              <a:solidFill>
                <a:schemeClr val="accent4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6" name="직사각형 25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838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32" y="53698"/>
            <a:ext cx="10211685" cy="6785436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657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747" y="152400"/>
            <a:ext cx="9307682" cy="6614733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-10886" y="0"/>
            <a:ext cx="3505200" cy="402771"/>
          </a:xfrm>
          <a:prstGeom prst="rect">
            <a:avLst/>
          </a:prstGeom>
          <a:solidFill>
            <a:srgbClr val="EA346C"/>
          </a:solidFill>
          <a:ln>
            <a:solidFill>
              <a:srgbClr val="E836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부동산정보</a:t>
            </a:r>
            <a:endParaRPr lang="ko-KR" altLang="en-US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941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4788</TotalTime>
  <Words>1210</Words>
  <Application>Microsoft Office PowerPoint</Application>
  <PresentationFormat>A4 용지(210x297mm)</PresentationFormat>
  <Paragraphs>561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6" baseType="lpstr">
      <vt:lpstr>LG스마트체 Bold</vt:lpstr>
      <vt:lpstr>LG스마트체 Regular</vt:lpstr>
      <vt:lpstr>LG스마트체 SemiBold</vt:lpstr>
      <vt:lpstr>Meiryo UI</vt:lpstr>
      <vt:lpstr>MS PGothic</vt:lpstr>
      <vt:lpstr>맑은 고딕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최홍용 부장 통신서비스빅데이터팀 (hychoi@lgcns.com, 02-2099-3144)</cp:lastModifiedBy>
  <cp:revision>315</cp:revision>
  <cp:lastPrinted>2016-07-20T02:51:15Z</cp:lastPrinted>
  <dcterms:created xsi:type="dcterms:W3CDTF">2016-07-03T23:57:22Z</dcterms:created>
  <dcterms:modified xsi:type="dcterms:W3CDTF">2017-10-13T08:47:45Z</dcterms:modified>
</cp:coreProperties>
</file>

<file path=docProps/thumbnail.jpeg>
</file>